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32404050" cy="51206400"/>
  <p:notesSz cx="6858000" cy="9144000"/>
  <p:defaultTextStyle>
    <a:defPPr>
      <a:defRPr lang="en-US"/>
    </a:defPPr>
    <a:lvl1pPr algn="l" defTabSz="4772025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+mn-cs"/>
      </a:defRPr>
    </a:lvl1pPr>
    <a:lvl2pPr marL="2386013" indent="-1928813" algn="l" defTabSz="4772025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+mn-cs"/>
      </a:defRPr>
    </a:lvl2pPr>
    <a:lvl3pPr marL="4772025" indent="-3857625" algn="l" defTabSz="4772025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+mn-cs"/>
      </a:defRPr>
    </a:lvl3pPr>
    <a:lvl4pPr marL="7159625" indent="-5788025" algn="l" defTabSz="4772025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+mn-cs"/>
      </a:defRPr>
    </a:lvl4pPr>
    <a:lvl5pPr marL="9545638" indent="-7716838" algn="l" defTabSz="4772025" rtl="0" fontAlgn="base">
      <a:spcBef>
        <a:spcPct val="0"/>
      </a:spcBef>
      <a:spcAft>
        <a:spcPct val="0"/>
      </a:spcAft>
      <a:defRPr sz="9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9400"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FF3F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6D9F66E-5EB9-4882-86FB-DCBF35E3C3E4}" styleName="Medium Style 4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 w="12700" cmpd="sng">
              <a:solidFill>
                <a:schemeClr val="accent6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6"/>
              </a:solidFill>
            </a:ln>
          </a:top>
        </a:tcBdr>
        <a:fill>
          <a:solidFill>
            <a:schemeClr val="accent6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6">
              <a:tint val="20000"/>
            </a:schemeClr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E269D01E-BC32-4049-B463-5C60D7B0CCD2}" styleName="Themed Style 2 - Accent 4">
    <a:tblBg>
      <a:fillRef idx="3">
        <a:schemeClr val="accent4"/>
      </a:fillRef>
      <a:effectRef idx="3">
        <a:schemeClr val="accent4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4">
                <a:tint val="50000"/>
              </a:schemeClr>
            </a:lnRef>
          </a:left>
          <a:right>
            <a:lnRef idx="1">
              <a:schemeClr val="accent4">
                <a:tint val="50000"/>
              </a:schemeClr>
            </a:lnRef>
          </a:right>
          <a:top>
            <a:lnRef idx="1">
              <a:schemeClr val="accent4">
                <a:tint val="50000"/>
              </a:schemeClr>
            </a:lnRef>
          </a:top>
          <a:bottom>
            <a:lnRef idx="1">
              <a:schemeClr val="accent4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3651" autoAdjust="0"/>
  </p:normalViewPr>
  <p:slideViewPr>
    <p:cSldViewPr>
      <p:cViewPr>
        <p:scale>
          <a:sx n="33" d="100"/>
          <a:sy n="33" d="100"/>
        </p:scale>
        <p:origin x="-72" y="7374"/>
      </p:cViewPr>
      <p:guideLst>
        <p:guide orient="horz" pos="16128"/>
        <p:guide pos="10206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30304" y="15907184"/>
            <a:ext cx="27543443" cy="1097618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860608" y="29016961"/>
            <a:ext cx="22682835" cy="1308608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238658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477316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715975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954633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19329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143195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670608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909267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70283D7-F8B1-4D7A-AC95-0DC47386357F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32C7BE-6CE9-47DB-8A8E-ACF160A37E53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F007F0-AC45-4EF4-BF5B-04F417867265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E5F84B-B54F-4F59-B164-CAA9CD95FE2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23492937" y="2050639"/>
            <a:ext cx="7290911" cy="4369138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20203" y="2050639"/>
            <a:ext cx="21332666" cy="4369138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3DBC60-EE13-4A53-BE2F-DD7DE48B61D6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36607E-749D-4D06-AB32-80143F3A2698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0E9F7A8-8F3F-4C5D-AAE2-C9CA8328F660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F32AB2-5CC5-4223-B281-8681C62C05A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59699" y="32904856"/>
            <a:ext cx="27543443" cy="10170160"/>
          </a:xfrm>
        </p:spPr>
        <p:txBody>
          <a:bodyPr anchor="t"/>
          <a:lstStyle>
            <a:lvl1pPr algn="l">
              <a:defRPr sz="20900" b="1" cap="all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59699" y="21703464"/>
            <a:ext cx="27543443" cy="11201394"/>
          </a:xfrm>
        </p:spPr>
        <p:txBody>
          <a:bodyPr anchor="b"/>
          <a:lstStyle>
            <a:lvl1pPr marL="0" indent="0">
              <a:buNone/>
              <a:defRPr sz="10400">
                <a:solidFill>
                  <a:schemeClr val="tx1">
                    <a:tint val="75000"/>
                  </a:schemeClr>
                </a:solidFill>
              </a:defRPr>
            </a:lvl1pPr>
            <a:lvl2pPr marL="2386584" indent="0">
              <a:buNone/>
              <a:defRPr sz="9400">
                <a:solidFill>
                  <a:schemeClr val="tx1">
                    <a:tint val="75000"/>
                  </a:schemeClr>
                </a:solidFill>
              </a:defRPr>
            </a:lvl2pPr>
            <a:lvl3pPr marL="4773168" indent="0">
              <a:buNone/>
              <a:defRPr sz="8400">
                <a:solidFill>
                  <a:schemeClr val="tx1">
                    <a:tint val="75000"/>
                  </a:schemeClr>
                </a:solidFill>
              </a:defRPr>
            </a:lvl3pPr>
            <a:lvl4pPr marL="715975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4pPr>
            <a:lvl5pPr marL="9546336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5pPr>
            <a:lvl6pPr marL="11932920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6pPr>
            <a:lvl7pPr marL="14319504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7pPr>
            <a:lvl8pPr marL="16706088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8pPr>
            <a:lvl9pPr marL="19092672" indent="0">
              <a:buNone/>
              <a:defRPr sz="73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282671-5A59-4E40-89DB-A041D26BAEB2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BFF1FE-10C0-4956-BC4B-8DE25621D7DF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20203" y="11948169"/>
            <a:ext cx="14311789" cy="3379385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472060" y="11948169"/>
            <a:ext cx="14311789" cy="33793855"/>
          </a:xfrm>
        </p:spPr>
        <p:txBody>
          <a:bodyPr/>
          <a:lstStyle>
            <a:lvl1pPr>
              <a:defRPr sz="14600"/>
            </a:lvl1pPr>
            <a:lvl2pPr>
              <a:defRPr sz="12500"/>
            </a:lvl2pPr>
            <a:lvl3pPr>
              <a:defRPr sz="10400"/>
            </a:lvl3pPr>
            <a:lvl4pPr>
              <a:defRPr sz="9400"/>
            </a:lvl4pPr>
            <a:lvl5pPr>
              <a:defRPr sz="9400"/>
            </a:lvl5pPr>
            <a:lvl6pPr>
              <a:defRPr sz="9400"/>
            </a:lvl6pPr>
            <a:lvl7pPr>
              <a:defRPr sz="9400"/>
            </a:lvl7pPr>
            <a:lvl8pPr>
              <a:defRPr sz="9400"/>
            </a:lvl8pPr>
            <a:lvl9pPr>
              <a:defRPr sz="9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A658EE-1FC4-4D5C-8ED7-E8553A0E5166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31BA35-7B56-47AF-8A69-2D3C198C06C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0205" y="11462176"/>
            <a:ext cx="14317416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6584" indent="0">
              <a:buNone/>
              <a:defRPr sz="10400" b="1"/>
            </a:lvl2pPr>
            <a:lvl3pPr marL="4773168" indent="0">
              <a:buNone/>
              <a:defRPr sz="9400" b="1"/>
            </a:lvl3pPr>
            <a:lvl4pPr marL="7159752" indent="0">
              <a:buNone/>
              <a:defRPr sz="8400" b="1"/>
            </a:lvl4pPr>
            <a:lvl5pPr marL="9546336" indent="0">
              <a:buNone/>
              <a:defRPr sz="8400" b="1"/>
            </a:lvl5pPr>
            <a:lvl6pPr marL="11932920" indent="0">
              <a:buNone/>
              <a:defRPr sz="8400" b="1"/>
            </a:lvl6pPr>
            <a:lvl7pPr marL="14319504" indent="0">
              <a:buNone/>
              <a:defRPr sz="8400" b="1"/>
            </a:lvl7pPr>
            <a:lvl8pPr marL="16706088" indent="0">
              <a:buNone/>
              <a:defRPr sz="8400" b="1"/>
            </a:lvl8pPr>
            <a:lvl9pPr marL="19092672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0205" y="16239065"/>
            <a:ext cx="14317416" cy="29502951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6460812" y="11462176"/>
            <a:ext cx="14323039" cy="4776890"/>
          </a:xfrm>
        </p:spPr>
        <p:txBody>
          <a:bodyPr anchor="b"/>
          <a:lstStyle>
            <a:lvl1pPr marL="0" indent="0">
              <a:buNone/>
              <a:defRPr sz="12500" b="1"/>
            </a:lvl1pPr>
            <a:lvl2pPr marL="2386584" indent="0">
              <a:buNone/>
              <a:defRPr sz="10400" b="1"/>
            </a:lvl2pPr>
            <a:lvl3pPr marL="4773168" indent="0">
              <a:buNone/>
              <a:defRPr sz="9400" b="1"/>
            </a:lvl3pPr>
            <a:lvl4pPr marL="7159752" indent="0">
              <a:buNone/>
              <a:defRPr sz="8400" b="1"/>
            </a:lvl4pPr>
            <a:lvl5pPr marL="9546336" indent="0">
              <a:buNone/>
              <a:defRPr sz="8400" b="1"/>
            </a:lvl5pPr>
            <a:lvl6pPr marL="11932920" indent="0">
              <a:buNone/>
              <a:defRPr sz="8400" b="1"/>
            </a:lvl6pPr>
            <a:lvl7pPr marL="14319504" indent="0">
              <a:buNone/>
              <a:defRPr sz="8400" b="1"/>
            </a:lvl7pPr>
            <a:lvl8pPr marL="16706088" indent="0">
              <a:buNone/>
              <a:defRPr sz="8400" b="1"/>
            </a:lvl8pPr>
            <a:lvl9pPr marL="19092672" indent="0">
              <a:buNone/>
              <a:defRPr sz="84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6460812" y="16239065"/>
            <a:ext cx="14323039" cy="29502951"/>
          </a:xfrm>
        </p:spPr>
        <p:txBody>
          <a:bodyPr/>
          <a:lstStyle>
            <a:lvl1pPr>
              <a:defRPr sz="12500"/>
            </a:lvl1pPr>
            <a:lvl2pPr>
              <a:defRPr sz="10400"/>
            </a:lvl2pPr>
            <a:lvl3pPr>
              <a:defRPr sz="9400"/>
            </a:lvl3pPr>
            <a:lvl4pPr>
              <a:defRPr sz="8400"/>
            </a:lvl4pPr>
            <a:lvl5pPr>
              <a:defRPr sz="8400"/>
            </a:lvl5pPr>
            <a:lvl6pPr>
              <a:defRPr sz="8400"/>
            </a:lvl6pPr>
            <a:lvl7pPr>
              <a:defRPr sz="8400"/>
            </a:lvl7pPr>
            <a:lvl8pPr>
              <a:defRPr sz="8400"/>
            </a:lvl8pPr>
            <a:lvl9pPr>
              <a:defRPr sz="8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4A15A0-4E63-4600-B490-349871E7280B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4B96D6E-826A-4F1E-B013-F6CAAF3D1031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344F20-72AB-41FE-B18D-84C12A8F8E05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70607D-1D1C-4A82-80DE-8A8AA051D95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8661F07-A432-4C13-B3BD-92082AA7DCA4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44A2EC-9BF7-4999-9C20-F11244DC7A7D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0205" y="2038775"/>
            <a:ext cx="10660710" cy="8676640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669084" y="2038779"/>
            <a:ext cx="18114766" cy="43703245"/>
          </a:xfrm>
        </p:spPr>
        <p:txBody>
          <a:bodyPr/>
          <a:lstStyle>
            <a:lvl1pPr>
              <a:defRPr sz="16700"/>
            </a:lvl1pPr>
            <a:lvl2pPr>
              <a:defRPr sz="14600"/>
            </a:lvl2pPr>
            <a:lvl3pPr>
              <a:defRPr sz="12500"/>
            </a:lvl3pPr>
            <a:lvl4pPr>
              <a:defRPr sz="10400"/>
            </a:lvl4pPr>
            <a:lvl5pPr>
              <a:defRPr sz="10400"/>
            </a:lvl5pPr>
            <a:lvl6pPr>
              <a:defRPr sz="10400"/>
            </a:lvl6pPr>
            <a:lvl7pPr>
              <a:defRPr sz="10400"/>
            </a:lvl7pPr>
            <a:lvl8pPr>
              <a:defRPr sz="10400"/>
            </a:lvl8pPr>
            <a:lvl9pPr>
              <a:defRPr sz="10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20205" y="10715418"/>
            <a:ext cx="10660710" cy="35026606"/>
          </a:xfrm>
        </p:spPr>
        <p:txBody>
          <a:bodyPr/>
          <a:lstStyle>
            <a:lvl1pPr marL="0" indent="0">
              <a:buNone/>
              <a:defRPr sz="7300"/>
            </a:lvl1pPr>
            <a:lvl2pPr marL="2386584" indent="0">
              <a:buNone/>
              <a:defRPr sz="6300"/>
            </a:lvl2pPr>
            <a:lvl3pPr marL="4773168" indent="0">
              <a:buNone/>
              <a:defRPr sz="5200"/>
            </a:lvl3pPr>
            <a:lvl4pPr marL="7159752" indent="0">
              <a:buNone/>
              <a:defRPr sz="4700"/>
            </a:lvl4pPr>
            <a:lvl5pPr marL="9546336" indent="0">
              <a:buNone/>
              <a:defRPr sz="4700"/>
            </a:lvl5pPr>
            <a:lvl6pPr marL="11932920" indent="0">
              <a:buNone/>
              <a:defRPr sz="4700"/>
            </a:lvl6pPr>
            <a:lvl7pPr marL="14319504" indent="0">
              <a:buNone/>
              <a:defRPr sz="4700"/>
            </a:lvl7pPr>
            <a:lvl8pPr marL="16706088" indent="0">
              <a:buNone/>
              <a:defRPr sz="4700"/>
            </a:lvl8pPr>
            <a:lvl9pPr marL="19092672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AFAF50-B0C6-40C7-9F38-B21702AA7852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E4924D-E5AC-4144-94E3-4DE3D546E030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51421" y="35844483"/>
            <a:ext cx="19442430" cy="4231645"/>
          </a:xfrm>
        </p:spPr>
        <p:txBody>
          <a:bodyPr anchor="b"/>
          <a:lstStyle>
            <a:lvl1pPr algn="l">
              <a:defRPr sz="10400" b="1"/>
            </a:lvl1pPr>
          </a:lstStyle>
          <a:p>
            <a:r>
              <a:rPr lang="en-US" smtClean="0"/>
              <a:t>Click to edit Master title style</a:t>
            </a:r>
            <a:endParaRPr lang="en-I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351421" y="4575385"/>
            <a:ext cx="19442430" cy="30723840"/>
          </a:xfrm>
        </p:spPr>
        <p:txBody>
          <a:bodyPr rtlCol="0">
            <a:normAutofit/>
          </a:bodyPr>
          <a:lstStyle>
            <a:lvl1pPr marL="0" indent="0">
              <a:buNone/>
              <a:defRPr sz="16700"/>
            </a:lvl1pPr>
            <a:lvl2pPr marL="2386584" indent="0">
              <a:buNone/>
              <a:defRPr sz="14600"/>
            </a:lvl2pPr>
            <a:lvl3pPr marL="4773168" indent="0">
              <a:buNone/>
              <a:defRPr sz="12500"/>
            </a:lvl3pPr>
            <a:lvl4pPr marL="7159752" indent="0">
              <a:buNone/>
              <a:defRPr sz="10400"/>
            </a:lvl4pPr>
            <a:lvl5pPr marL="9546336" indent="0">
              <a:buNone/>
              <a:defRPr sz="10400"/>
            </a:lvl5pPr>
            <a:lvl6pPr marL="11932920" indent="0">
              <a:buNone/>
              <a:defRPr sz="10400"/>
            </a:lvl6pPr>
            <a:lvl7pPr marL="14319504" indent="0">
              <a:buNone/>
              <a:defRPr sz="10400"/>
            </a:lvl7pPr>
            <a:lvl8pPr marL="16706088" indent="0">
              <a:buNone/>
              <a:defRPr sz="10400"/>
            </a:lvl8pPr>
            <a:lvl9pPr marL="19092672" indent="0">
              <a:buNone/>
              <a:defRPr sz="10400"/>
            </a:lvl9pPr>
          </a:lstStyle>
          <a:p>
            <a:pPr lvl="0"/>
            <a:endParaRPr lang="en-IE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351421" y="40076128"/>
            <a:ext cx="19442430" cy="6009635"/>
          </a:xfrm>
        </p:spPr>
        <p:txBody>
          <a:bodyPr/>
          <a:lstStyle>
            <a:lvl1pPr marL="0" indent="0">
              <a:buNone/>
              <a:defRPr sz="7300"/>
            </a:lvl1pPr>
            <a:lvl2pPr marL="2386584" indent="0">
              <a:buNone/>
              <a:defRPr sz="6300"/>
            </a:lvl2pPr>
            <a:lvl3pPr marL="4773168" indent="0">
              <a:buNone/>
              <a:defRPr sz="5200"/>
            </a:lvl3pPr>
            <a:lvl4pPr marL="7159752" indent="0">
              <a:buNone/>
              <a:defRPr sz="4700"/>
            </a:lvl4pPr>
            <a:lvl5pPr marL="9546336" indent="0">
              <a:buNone/>
              <a:defRPr sz="4700"/>
            </a:lvl5pPr>
            <a:lvl6pPr marL="11932920" indent="0">
              <a:buNone/>
              <a:defRPr sz="4700"/>
            </a:lvl6pPr>
            <a:lvl7pPr marL="14319504" indent="0">
              <a:buNone/>
              <a:defRPr sz="4700"/>
            </a:lvl7pPr>
            <a:lvl8pPr marL="16706088" indent="0">
              <a:buNone/>
              <a:defRPr sz="4700"/>
            </a:lvl8pPr>
            <a:lvl9pPr marL="19092672" indent="0">
              <a:buNone/>
              <a:defRPr sz="47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443C7D-AE30-44C8-B5E1-DFA67E27ED6B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93168DE-F72B-4D37-A0D5-04B593DDA656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1620838" y="2051050"/>
            <a:ext cx="29162375" cy="853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IE" smtClean="0"/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620838" y="11947525"/>
            <a:ext cx="29162375" cy="33794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477317" tIns="238658" rIns="477317" bIns="23865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E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620838" y="47461488"/>
            <a:ext cx="7559675" cy="2725737"/>
          </a:xfrm>
          <a:prstGeom prst="rect">
            <a:avLst/>
          </a:prstGeom>
        </p:spPr>
        <p:txBody>
          <a:bodyPr vert="horz" lIns="477317" tIns="238658" rIns="477317" bIns="238658" rtlCol="0" anchor="ctr"/>
          <a:lstStyle>
            <a:lvl1pPr algn="l" defTabSz="4773168" fontAlgn="auto">
              <a:spcBef>
                <a:spcPts val="0"/>
              </a:spcBef>
              <a:spcAft>
                <a:spcPts val="0"/>
              </a:spcAft>
              <a:defRPr sz="6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150B9F2-02C3-44EA-AD6E-6EDD75F1DD21}" type="datetimeFigureOut">
              <a:rPr lang="en-IE"/>
              <a:pPr>
                <a:defRPr/>
              </a:pPr>
              <a:t>01/05/2012</a:t>
            </a:fld>
            <a:endParaRPr lang="en-I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71225" y="47461488"/>
            <a:ext cx="10261600" cy="2725737"/>
          </a:xfrm>
          <a:prstGeom prst="rect">
            <a:avLst/>
          </a:prstGeom>
        </p:spPr>
        <p:txBody>
          <a:bodyPr vert="horz" lIns="477317" tIns="238658" rIns="477317" bIns="238658" rtlCol="0" anchor="ctr"/>
          <a:lstStyle>
            <a:lvl1pPr algn="ctr" defTabSz="4773168" fontAlgn="auto">
              <a:spcBef>
                <a:spcPts val="0"/>
              </a:spcBef>
              <a:spcAft>
                <a:spcPts val="0"/>
              </a:spcAft>
              <a:defRPr sz="63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I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23223538" y="47461488"/>
            <a:ext cx="7559675" cy="2725737"/>
          </a:xfrm>
          <a:prstGeom prst="rect">
            <a:avLst/>
          </a:prstGeom>
        </p:spPr>
        <p:txBody>
          <a:bodyPr vert="horz" lIns="477317" tIns="238658" rIns="477317" bIns="238658" rtlCol="0" anchor="ctr"/>
          <a:lstStyle>
            <a:lvl1pPr algn="r" defTabSz="4773168" fontAlgn="auto">
              <a:spcBef>
                <a:spcPts val="0"/>
              </a:spcBef>
              <a:spcAft>
                <a:spcPts val="0"/>
              </a:spcAft>
              <a:defRPr sz="63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552AF260-8DCE-4EEC-BA11-EB20BCA92B55}" type="slidenum">
              <a:rPr lang="en-IE"/>
              <a:pPr>
                <a:defRPr/>
              </a:pPr>
              <a:t>‹#›</a:t>
            </a:fld>
            <a:endParaRPr lang="en-I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58" r:id="rId2"/>
    <p:sldLayoutId id="2147483657" r:id="rId3"/>
    <p:sldLayoutId id="2147483656" r:id="rId4"/>
    <p:sldLayoutId id="2147483655" r:id="rId5"/>
    <p:sldLayoutId id="2147483654" r:id="rId6"/>
    <p:sldLayoutId id="2147483653" r:id="rId7"/>
    <p:sldLayoutId id="2147483652" r:id="rId8"/>
    <p:sldLayoutId id="2147483651" r:id="rId9"/>
    <p:sldLayoutId id="2147483650" r:id="rId10"/>
    <p:sldLayoutId id="2147483649" r:id="rId11"/>
  </p:sldLayoutIdLst>
  <p:txStyles>
    <p:titleStyle>
      <a:lvl1pPr algn="ctr" defTabSz="4772025" rtl="0" fontAlgn="base">
        <a:spcBef>
          <a:spcPct val="0"/>
        </a:spcBef>
        <a:spcAft>
          <a:spcPct val="0"/>
        </a:spcAft>
        <a:defRPr sz="230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2pPr>
      <a:lvl3pPr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3pPr>
      <a:lvl4pPr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4pPr>
      <a:lvl5pPr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5pPr>
      <a:lvl6pPr marL="457200"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6pPr>
      <a:lvl7pPr marL="914400"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7pPr>
      <a:lvl8pPr marL="1371600"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8pPr>
      <a:lvl9pPr marL="1828800" algn="ctr" defTabSz="4772025" rtl="0" fontAlgn="base">
        <a:spcBef>
          <a:spcPct val="0"/>
        </a:spcBef>
        <a:spcAft>
          <a:spcPct val="0"/>
        </a:spcAft>
        <a:defRPr sz="23000">
          <a:solidFill>
            <a:schemeClr val="tx1"/>
          </a:solidFill>
          <a:latin typeface="Calibri" pitchFamily="34" charset="0"/>
        </a:defRPr>
      </a:lvl9pPr>
    </p:titleStyle>
    <p:bodyStyle>
      <a:lvl1pPr marL="1789113" indent="-1789113" algn="l" defTabSz="4772025" rtl="0" fontAlgn="base">
        <a:spcBef>
          <a:spcPct val="20000"/>
        </a:spcBef>
        <a:spcAft>
          <a:spcPct val="0"/>
        </a:spcAft>
        <a:buFont typeface="Arial" charset="0"/>
        <a:buChar char="•"/>
        <a:defRPr sz="16700" kern="1200">
          <a:solidFill>
            <a:schemeClr val="tx1"/>
          </a:solidFill>
          <a:latin typeface="+mn-lt"/>
          <a:ea typeface="+mn-ea"/>
          <a:cs typeface="+mn-cs"/>
        </a:defRPr>
      </a:lvl1pPr>
      <a:lvl2pPr marL="3876675" indent="-1490663" algn="l" defTabSz="4772025" rtl="0" fontAlgn="base">
        <a:spcBef>
          <a:spcPct val="20000"/>
        </a:spcBef>
        <a:spcAft>
          <a:spcPct val="0"/>
        </a:spcAft>
        <a:buFont typeface="Arial" charset="0"/>
        <a:buChar char="–"/>
        <a:defRPr sz="14600" kern="1200">
          <a:solidFill>
            <a:schemeClr val="tx1"/>
          </a:solidFill>
          <a:latin typeface="+mn-lt"/>
          <a:ea typeface="+mn-ea"/>
          <a:cs typeface="+mn-cs"/>
        </a:defRPr>
      </a:lvl2pPr>
      <a:lvl3pPr marL="5965825" indent="-1192213" algn="l" defTabSz="4772025" rtl="0" fontAlgn="base">
        <a:spcBef>
          <a:spcPct val="20000"/>
        </a:spcBef>
        <a:spcAft>
          <a:spcPct val="0"/>
        </a:spcAft>
        <a:buFont typeface="Arial" charset="0"/>
        <a:buChar char="•"/>
        <a:defRPr sz="12500" kern="1200">
          <a:solidFill>
            <a:schemeClr val="tx1"/>
          </a:solidFill>
          <a:latin typeface="+mn-lt"/>
          <a:ea typeface="+mn-ea"/>
          <a:cs typeface="+mn-cs"/>
        </a:defRPr>
      </a:lvl3pPr>
      <a:lvl4pPr marL="8351838" indent="-1192213" algn="l" defTabSz="4772025" rtl="0" fontAlgn="base">
        <a:spcBef>
          <a:spcPct val="20000"/>
        </a:spcBef>
        <a:spcAft>
          <a:spcPct val="0"/>
        </a:spcAft>
        <a:buFont typeface="Arial" charset="0"/>
        <a:buChar char="–"/>
        <a:defRPr sz="10400" kern="1200">
          <a:solidFill>
            <a:schemeClr val="tx1"/>
          </a:solidFill>
          <a:latin typeface="+mn-lt"/>
          <a:ea typeface="+mn-ea"/>
          <a:cs typeface="+mn-cs"/>
        </a:defRPr>
      </a:lvl4pPr>
      <a:lvl5pPr marL="10739438" indent="-1192213" algn="l" defTabSz="4772025" rtl="0" fontAlgn="base">
        <a:spcBef>
          <a:spcPct val="20000"/>
        </a:spcBef>
        <a:spcAft>
          <a:spcPct val="0"/>
        </a:spcAft>
        <a:buFont typeface="Arial" charset="0"/>
        <a:buChar char="»"/>
        <a:defRPr sz="10400" kern="1200">
          <a:solidFill>
            <a:schemeClr val="tx1"/>
          </a:solidFill>
          <a:latin typeface="+mn-lt"/>
          <a:ea typeface="+mn-ea"/>
          <a:cs typeface="+mn-cs"/>
        </a:defRPr>
      </a:lvl5pPr>
      <a:lvl6pPr marL="13126212" indent="-1193292" algn="l" defTabSz="477316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6pPr>
      <a:lvl7pPr marL="15512796" indent="-1193292" algn="l" defTabSz="477316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7pPr>
      <a:lvl8pPr marL="17899380" indent="-1193292" algn="l" defTabSz="477316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8pPr>
      <a:lvl9pPr marL="20285964" indent="-1193292" algn="l" defTabSz="4773168" rtl="0" eaLnBrk="1" latinLnBrk="0" hangingPunct="1">
        <a:spcBef>
          <a:spcPct val="20000"/>
        </a:spcBef>
        <a:buFont typeface="Arial" pitchFamily="34" charset="0"/>
        <a:buChar char="•"/>
        <a:defRPr sz="10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1pPr>
      <a:lvl2pPr marL="2386584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2pPr>
      <a:lvl3pPr marL="4773168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3pPr>
      <a:lvl4pPr marL="7159752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4pPr>
      <a:lvl5pPr marL="9546336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5pPr>
      <a:lvl6pPr marL="11932920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6pPr>
      <a:lvl7pPr marL="14319504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7pPr>
      <a:lvl8pPr marL="16706088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8pPr>
      <a:lvl9pPr marL="19092672" algn="l" defTabSz="4773168" rtl="0" eaLnBrk="1" latinLnBrk="0" hangingPunct="1">
        <a:defRPr sz="9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5E9EFF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54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extBox 3"/>
          <p:cNvSpPr txBox="1">
            <a:spLocks noChangeArrowheads="1"/>
          </p:cNvSpPr>
          <p:nvPr/>
        </p:nvSpPr>
        <p:spPr bwMode="auto">
          <a:xfrm>
            <a:off x="1401763" y="1408113"/>
            <a:ext cx="28835350" cy="4175125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 lIns="477317" tIns="238658" rIns="477317" bIns="238658">
            <a:spAutoFit/>
          </a:bodyPr>
          <a:lstStyle/>
          <a:p>
            <a:pPr algn="ctr"/>
            <a:r>
              <a:rPr lang="en-GB" sz="6000">
                <a:solidFill>
                  <a:srgbClr val="002060"/>
                </a:solidFill>
                <a:latin typeface="Franklin Gothic Book"/>
              </a:rPr>
              <a:t>The effectiveness of radon preventive and remedial measures in Irish Social housing</a:t>
            </a:r>
          </a:p>
          <a:p>
            <a:pPr algn="ctr"/>
            <a:r>
              <a:rPr lang="en-GB" sz="6000">
                <a:solidFill>
                  <a:srgbClr val="002060"/>
                </a:solidFill>
                <a:latin typeface="Franklin Gothic Book"/>
              </a:rPr>
              <a:t>Stephanie Long and David Fenton</a:t>
            </a:r>
          </a:p>
          <a:p>
            <a:pPr algn="ctr"/>
            <a:r>
              <a:rPr lang="en-GB" sz="6000">
                <a:solidFill>
                  <a:srgbClr val="002060"/>
                </a:solidFill>
                <a:latin typeface="Franklin Gothic Book"/>
              </a:rPr>
              <a:t>Radiological Protection Institute of Ireland (RPII)</a:t>
            </a:r>
          </a:p>
          <a:p>
            <a:pPr algn="ctr"/>
            <a:r>
              <a:rPr lang="en-GB" sz="6000">
                <a:solidFill>
                  <a:srgbClr val="002060"/>
                </a:solidFill>
                <a:latin typeface="Franklin Gothic Book"/>
              </a:rPr>
              <a:t>3, Clonskeagh Square, Clonskeagh Road, Dublin 14, Ireland</a:t>
            </a:r>
            <a:endParaRPr lang="en-IE" sz="6000">
              <a:solidFill>
                <a:srgbClr val="002060"/>
              </a:solidFill>
              <a:latin typeface="Franklin Gothic Book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57788" y="8321675"/>
            <a:ext cx="12601575" cy="7094538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defTabSz="477316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5000" b="1" dirty="0">
                <a:latin typeface="Franklin Gothic Book" pitchFamily="34" charset="0"/>
              </a:rPr>
              <a:t>2. Objectives</a:t>
            </a:r>
          </a:p>
          <a:p>
            <a:pPr defTabSz="4773168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4500" dirty="0">
                <a:latin typeface="Franklin Gothic Book" pitchFamily="34" charset="0"/>
              </a:rPr>
              <a:t>This study had two main objectives:</a:t>
            </a:r>
          </a:p>
          <a:p>
            <a:pPr defTabSz="4773168" fontAlgn="auto">
              <a:spcBef>
                <a:spcPts val="0"/>
              </a:spcBef>
              <a:spcAft>
                <a:spcPts val="0"/>
              </a:spcAft>
              <a:defRPr/>
            </a:pPr>
            <a:endParaRPr lang="en-GB" sz="4500" dirty="0">
              <a:latin typeface="Franklin Gothic Book" pitchFamily="34" charset="0"/>
            </a:endParaRPr>
          </a:p>
          <a:p>
            <a:pPr marL="1143000" indent="-1143000" defTabSz="477316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4500" dirty="0">
                <a:latin typeface="Franklin Gothic Book" pitchFamily="34" charset="0"/>
              </a:rPr>
              <a:t>To assess what effect the revised Building Regulations had on radon concentrations in homes built following their introduction </a:t>
            </a:r>
          </a:p>
          <a:p>
            <a:pPr marL="1143000" indent="-1143000" defTabSz="477316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endParaRPr lang="en-GB" sz="4500" dirty="0">
              <a:latin typeface="Franklin Gothic Book" pitchFamily="34" charset="0"/>
            </a:endParaRPr>
          </a:p>
          <a:p>
            <a:pPr marL="1143000" indent="-1143000" defTabSz="4773168" fontAlgn="auto">
              <a:spcBef>
                <a:spcPts val="0"/>
              </a:spcBef>
              <a:spcAft>
                <a:spcPts val="0"/>
              </a:spcAft>
              <a:buFontTx/>
              <a:buAutoNum type="arabicPeriod"/>
              <a:defRPr/>
            </a:pPr>
            <a:r>
              <a:rPr lang="en-GB" sz="4500" dirty="0">
                <a:latin typeface="Franklin Gothic Book" pitchFamily="34" charset="0"/>
              </a:rPr>
              <a:t>To </a:t>
            </a:r>
            <a:r>
              <a:rPr lang="en-GB" sz="4500" dirty="0">
                <a:latin typeface="Franklin Gothic Book" pitchFamily="34" charset="0"/>
              </a:rPr>
              <a:t>measure the effectiveness of installing an active radon sump in homes with elevated radon concentrations </a:t>
            </a:r>
          </a:p>
        </p:txBody>
      </p:sp>
      <p:sp>
        <p:nvSpPr>
          <p:cNvPr id="13316" name="TextBox 6"/>
          <p:cNvSpPr txBox="1">
            <a:spLocks noChangeArrowheads="1"/>
          </p:cNvSpPr>
          <p:nvPr/>
        </p:nvSpPr>
        <p:spPr bwMode="auto">
          <a:xfrm>
            <a:off x="2305050" y="21355050"/>
            <a:ext cx="12960350" cy="10787063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b="1">
                <a:latin typeface="Franklin Gothic Book"/>
              </a:rPr>
              <a:t>3. Methods</a:t>
            </a:r>
          </a:p>
          <a:p>
            <a:r>
              <a:rPr lang="en-GB" sz="4500">
                <a:latin typeface="Franklin Gothic Book"/>
              </a:rPr>
              <a:t>Radon concentrations were measured in 338 homes in High Radon Areas in County Cork.  189 of these were built before the 1998 requirement to fit a radon barrier (1969 – 1998).  149 were built after 1998 (1999 – 2007) and should have been fitted with a barrier. These 2 sets of results were used to assess the impact of the requirement to install a radon barrier.</a:t>
            </a:r>
          </a:p>
          <a:p>
            <a:endParaRPr lang="en-GB" sz="4500">
              <a:latin typeface="Franklin Gothic Book"/>
            </a:endParaRPr>
          </a:p>
          <a:p>
            <a:r>
              <a:rPr lang="en-GB" sz="4500">
                <a:latin typeface="Franklin Gothic Book"/>
              </a:rPr>
              <a:t>125 homes with elevated radon concentrations were remediated with the installation of an active radon sump.  These homes were re-measured and the results compared to the initial measurement to assess the effectiveness of this remedial measure. </a:t>
            </a:r>
            <a:r>
              <a:rPr lang="en-GB" sz="6000">
                <a:latin typeface="Calibri" pitchFamily="34" charset="0"/>
              </a:rPr>
              <a:t> </a:t>
            </a:r>
            <a:endParaRPr lang="en-IE" sz="6000">
              <a:latin typeface="Calibri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32025" y="6664325"/>
            <a:ext cx="13609638" cy="10556875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</a:ln>
        </p:spPr>
        <p:txBody>
          <a:bodyPr>
            <a:spAutoFit/>
          </a:bodyPr>
          <a:lstStyle/>
          <a:p>
            <a:pPr marL="914400" indent="-914400">
              <a:buFontTx/>
              <a:buAutoNum type="arabicPeriod"/>
            </a:pPr>
            <a:r>
              <a:rPr lang="en-GB" sz="5000" b="1">
                <a:latin typeface="Franklin Gothic Book"/>
              </a:rPr>
              <a:t>Introduction</a:t>
            </a:r>
          </a:p>
          <a:p>
            <a:pPr marL="914400" indent="-914400"/>
            <a:r>
              <a:rPr lang="en-GB" sz="4500">
                <a:latin typeface="Franklin Gothic Book"/>
              </a:rPr>
              <a:t>    In Ireland, technical guidance in support of the Building Regulations specifies that homes built since July 1998 in High Radon Areas are installed with a radon barrier. A High Radon Area is any 10-km grid square where 10% or more of all homes are predicted to exceed the National Reference Level of 200 Bq/m</a:t>
            </a:r>
            <a:r>
              <a:rPr lang="en-GB" sz="4500" baseline="30000">
                <a:latin typeface="Franklin Gothic Book"/>
              </a:rPr>
              <a:t>3</a:t>
            </a:r>
            <a:r>
              <a:rPr lang="en-GB" sz="4500">
                <a:latin typeface="Franklin Gothic Book"/>
              </a:rPr>
              <a:t>.</a:t>
            </a:r>
          </a:p>
          <a:p>
            <a:pPr marL="914400" indent="-914400"/>
            <a:endParaRPr lang="en-GB" sz="4500">
              <a:latin typeface="Franklin Gothic Book"/>
            </a:endParaRPr>
          </a:p>
          <a:p>
            <a:pPr marL="914400" indent="-914400"/>
            <a:r>
              <a:rPr lang="en-GB" sz="4500">
                <a:latin typeface="Franklin Gothic Book"/>
              </a:rPr>
              <a:t>	Radon measurement results from local authority homes in High Radon Areas in County Cork have allowed the impact of these regulations to be assessed. </a:t>
            </a:r>
            <a:r>
              <a:rPr lang="en-US" sz="4500">
                <a:latin typeface="Franklin Gothic Book"/>
              </a:rPr>
              <a:t>Homes exceeding the Reference Level were remediated with the use of an active sump.  The results of this remedial work are also presented.</a:t>
            </a:r>
            <a:endParaRPr lang="en-GB" sz="4500">
              <a:latin typeface="Franklin Gothic Book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1656409" y="35612312"/>
          <a:ext cx="15481720" cy="4267200"/>
        </p:xfrm>
        <a:graphic>
          <a:graphicData uri="http://schemas.openxmlformats.org/drawingml/2006/table">
            <a:tbl>
              <a:tblPr bandRow="1">
                <a:tableStyleId>{E269D01E-BC32-4049-B463-5C60D7B0CCD2}</a:tableStyleId>
              </a:tblPr>
              <a:tblGrid>
                <a:gridCol w="9793088"/>
                <a:gridCol w="5688632"/>
              </a:tblGrid>
              <a:tr h="0"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No of homes</a:t>
                      </a:r>
                      <a:endParaRPr lang="en-IE" sz="5000" b="0" dirty="0">
                        <a:latin typeface="Franklin Gothic Book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125</a:t>
                      </a:r>
                      <a:endParaRPr lang="en-IE" sz="5000" b="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Initial radon measurements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200 – 3,300 </a:t>
                      </a:r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Bq/m</a:t>
                      </a:r>
                      <a:r>
                        <a:rPr lang="en-GB" sz="5000" kern="1200" baseline="30000" dirty="0" smtClean="0">
                          <a:latin typeface="Franklin Gothic Book" pitchFamily="34" charset="0"/>
                        </a:rPr>
                        <a:t>3</a:t>
                      </a:r>
                      <a:endParaRPr lang="en-IE" sz="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pPr marL="0" marR="0" indent="0" algn="l" defTabSz="47731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Final</a:t>
                      </a:r>
                      <a:r>
                        <a:rPr lang="en-GB" sz="5000" kern="1200" baseline="0" dirty="0" smtClean="0">
                          <a:latin typeface="Franklin Gothic Book" pitchFamily="34" charset="0"/>
                        </a:rPr>
                        <a:t> radon </a:t>
                      </a:r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measurements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&lt;10 – 389 </a:t>
                      </a:r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Bq/m</a:t>
                      </a:r>
                      <a:r>
                        <a:rPr lang="en-GB" sz="5000" kern="1200" baseline="30000" dirty="0" smtClean="0">
                          <a:latin typeface="Franklin Gothic Book" pitchFamily="34" charset="0"/>
                        </a:rPr>
                        <a:t>3</a:t>
                      </a:r>
                      <a:endParaRPr lang="en-IE" sz="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Remediation efficiency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61 – 99 %</a:t>
                      </a:r>
                      <a:endParaRPr lang="en-IE" sz="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en-GB" sz="5000" kern="1200" dirty="0" smtClean="0">
                          <a:latin typeface="Franklin Gothic Book" pitchFamily="34" charset="0"/>
                        </a:rPr>
                        <a:t>Mean remediation efficiency </a:t>
                      </a:r>
                      <a:r>
                        <a:rPr lang="en-GB" sz="5000" dirty="0" smtClean="0">
                          <a:latin typeface="Franklin Gothic Book" pitchFamily="34" charset="0"/>
                        </a:rPr>
                        <a:t>± 1 </a:t>
                      </a:r>
                      <a:r>
                        <a:rPr lang="el-GR" sz="5000" dirty="0" smtClean="0">
                          <a:latin typeface="Franklin Gothic Book" pitchFamily="34" charset="0"/>
                        </a:rPr>
                        <a:t>σ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5000" dirty="0" smtClean="0">
                          <a:latin typeface="Franklin Gothic Book" pitchFamily="34" charset="0"/>
                        </a:rPr>
                        <a:t>91.9 ± 7.5 %</a:t>
                      </a:r>
                      <a:endParaRPr lang="en-IE" sz="5000" dirty="0">
                        <a:latin typeface="Franklin Gothic Book" pitchFamily="34" charset="0"/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13319" name="TextBox 11"/>
          <p:cNvSpPr txBox="1">
            <a:spLocks noChangeArrowheads="1"/>
          </p:cNvSpPr>
          <p:nvPr/>
        </p:nvSpPr>
        <p:spPr bwMode="auto">
          <a:xfrm>
            <a:off x="1584325" y="33091438"/>
            <a:ext cx="15986125" cy="1631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b="1">
                <a:latin typeface="Franklin Gothic Book"/>
              </a:rPr>
              <a:t>Table 2.  Reduction in radon following installation of an active sump</a:t>
            </a:r>
            <a:endParaRPr lang="en-IE" sz="5000" b="1">
              <a:latin typeface="Franklin Gothic Book"/>
            </a:endParaRPr>
          </a:p>
        </p:txBody>
      </p:sp>
      <p:pic>
        <p:nvPicPr>
          <p:cNvPr id="13320" name="Picture 3" descr="S:\Radon and Measurement\Radon Advice\Images maps and graphs\RPIIlogo_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531263" y="48501300"/>
            <a:ext cx="10648950" cy="2357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1" name="TextBox 13"/>
          <p:cNvSpPr txBox="1">
            <a:spLocks noChangeArrowheads="1"/>
          </p:cNvSpPr>
          <p:nvPr/>
        </p:nvSpPr>
        <p:spPr bwMode="auto">
          <a:xfrm>
            <a:off x="16417925" y="16170275"/>
            <a:ext cx="15986125" cy="1630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b="1">
                <a:latin typeface="Franklin Gothic Book"/>
              </a:rPr>
              <a:t>Table 1. Radon concentrations in homes in High Radon Areas in County Cork</a:t>
            </a:r>
            <a:endParaRPr lang="en-IE" sz="5000" b="1">
              <a:latin typeface="Franklin Gothic Book"/>
            </a:endParaRPr>
          </a:p>
        </p:txBody>
      </p:sp>
      <p:pic>
        <p:nvPicPr>
          <p:cNvPr id="13322" name="Picture 1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8649950" y="32156400"/>
            <a:ext cx="12241213" cy="7632700"/>
          </a:xfrm>
          <a:prstGeom prst="rect">
            <a:avLst/>
          </a:prstGeom>
          <a:noFill/>
          <a:ln w="9525">
            <a:solidFill>
              <a:srgbClr val="FF0000"/>
            </a:solidFill>
            <a:miter lim="800000"/>
            <a:headEnd/>
            <a:tailEnd/>
          </a:ln>
        </p:spPr>
      </p:pic>
      <p:sp>
        <p:nvSpPr>
          <p:cNvPr id="13323" name="TextBox 17"/>
          <p:cNvSpPr txBox="1">
            <a:spLocks noChangeArrowheads="1"/>
          </p:cNvSpPr>
          <p:nvPr/>
        </p:nvSpPr>
        <p:spPr bwMode="auto">
          <a:xfrm>
            <a:off x="1584325" y="41084500"/>
            <a:ext cx="29379863" cy="5710238"/>
          </a:xfrm>
          <a:prstGeom prst="rect">
            <a:avLst/>
          </a:prstGeom>
          <a:solidFill>
            <a:schemeClr val="bg1"/>
          </a:solidFill>
          <a:ln w="9525">
            <a:solidFill>
              <a:srgbClr val="FF00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5000" b="1">
                <a:latin typeface="Franklin Gothic Book"/>
              </a:rPr>
              <a:t>4. Conclusions</a:t>
            </a:r>
          </a:p>
          <a:p>
            <a:r>
              <a:rPr lang="en-GB" sz="4500">
                <a:latin typeface="Franklin Gothic Book"/>
              </a:rPr>
              <a:t>The requirement to install a radon barrier in homes in High Radon Areas has been beneficial in reducing the exposure of the Irish population to radon gas.  On average, this requirement has resulted in a reduction in the radon concentration of about 50%.  </a:t>
            </a:r>
            <a:r>
              <a:rPr lang="en-US" sz="4500">
                <a:latin typeface="Franklin Gothic Book"/>
              </a:rPr>
              <a:t>This requirement has also resulted in a reduction in the number of homes exceeding the reference level </a:t>
            </a:r>
            <a:r>
              <a:rPr lang="en-IE" sz="4500">
                <a:latin typeface="Franklin Gothic Book"/>
              </a:rPr>
              <a:t>and </a:t>
            </a:r>
            <a:r>
              <a:rPr lang="en-US" sz="4500">
                <a:latin typeface="Franklin Gothic Book"/>
              </a:rPr>
              <a:t>in the maximum radon concentration measured in homes. However, the number of homes exceeding the reference level shows the importance of a radon measurement once a new home has been occupied.  In addition, </a:t>
            </a:r>
            <a:r>
              <a:rPr lang="en-IE" sz="4500">
                <a:latin typeface="Franklin Gothic Book"/>
              </a:rPr>
              <a:t>t</a:t>
            </a:r>
            <a:r>
              <a:rPr lang="en-US" sz="4500">
                <a:latin typeface="Franklin Gothic Book"/>
              </a:rPr>
              <a:t>he wide variation in barrier effectiveness shows that greater reductions in radon concentrations can be achieved.  </a:t>
            </a:r>
            <a:r>
              <a:rPr lang="en-GB" sz="4500">
                <a:latin typeface="Franklin Gothic Book"/>
              </a:rPr>
              <a:t>Finally, the installation of active sumps to reduce radon </a:t>
            </a:r>
            <a:r>
              <a:rPr lang="en-US" sz="4500">
                <a:latin typeface="Franklin Gothic Book"/>
              </a:rPr>
              <a:t>concentrations </a:t>
            </a:r>
            <a:r>
              <a:rPr lang="en-GB" sz="4500">
                <a:latin typeface="Franklin Gothic Book"/>
              </a:rPr>
              <a:t>is highly effective resulting in a mean reduction of 92%.</a:t>
            </a:r>
            <a:endParaRPr lang="en-IE" sz="4500">
              <a:latin typeface="Franklin Gothic Book"/>
            </a:endParaRPr>
          </a:p>
        </p:txBody>
      </p:sp>
      <p:sp>
        <p:nvSpPr>
          <p:cNvPr id="13324" name="TextBox 18"/>
          <p:cNvSpPr txBox="1">
            <a:spLocks noChangeArrowheads="1"/>
          </p:cNvSpPr>
          <p:nvPr/>
        </p:nvSpPr>
        <p:spPr bwMode="auto">
          <a:xfrm>
            <a:off x="18218150" y="30140275"/>
            <a:ext cx="14185900" cy="860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GB" sz="5000" b="1">
                <a:latin typeface="Franklin Gothic Book"/>
              </a:rPr>
              <a:t>A typical external radon sump</a:t>
            </a:r>
            <a:endParaRPr lang="en-IE" sz="5000" b="1">
              <a:latin typeface="Franklin Gothic Book"/>
            </a:endParaRPr>
          </a:p>
        </p:txBody>
      </p:sp>
      <p:pic>
        <p:nvPicPr>
          <p:cNvPr id="13325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936625" y="47998063"/>
            <a:ext cx="1955800" cy="2776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3326" name="TextBox 16"/>
          <p:cNvSpPr txBox="1">
            <a:spLocks noChangeArrowheads="1"/>
          </p:cNvSpPr>
          <p:nvPr/>
        </p:nvSpPr>
        <p:spPr bwMode="auto">
          <a:xfrm>
            <a:off x="3384550" y="49941163"/>
            <a:ext cx="7632700" cy="785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GB" sz="4500">
                <a:latin typeface="Franklin Gothic Book"/>
              </a:rPr>
              <a:t>Email: slong@rpii.ie</a:t>
            </a:r>
            <a:endParaRPr lang="en-IE" sz="4500">
              <a:latin typeface="Franklin Gothic Book"/>
            </a:endParaRPr>
          </a:p>
        </p:txBody>
      </p:sp>
      <p:graphicFrame>
        <p:nvGraphicFramePr>
          <p:cNvPr id="20" name="Table 19"/>
          <p:cNvGraphicFramePr>
            <a:graphicFrameLocks noGrp="1"/>
          </p:cNvGraphicFramePr>
          <p:nvPr/>
        </p:nvGraphicFramePr>
        <p:xfrm>
          <a:off x="16490057" y="18402400"/>
          <a:ext cx="14689632" cy="8150536"/>
        </p:xfrm>
        <a:graphic>
          <a:graphicData uri="http://schemas.openxmlformats.org/drawingml/2006/table">
            <a:tbl>
              <a:tblPr firstRow="1" bandRow="1">
                <a:tableStyleId>{E269D01E-BC32-4049-B463-5C60D7B0CCD2}</a:tableStyleId>
              </a:tblPr>
              <a:tblGrid>
                <a:gridCol w="7992988"/>
                <a:gridCol w="3168252"/>
                <a:gridCol w="3528392"/>
              </a:tblGrid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Build</a:t>
                      </a:r>
                      <a:r>
                        <a:rPr lang="en-GB" sz="50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year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1999-07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1969-98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No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n-GB" baseline="0" dirty="0" smtClean="0"/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homes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149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189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Geometric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mean (</a:t>
                      </a:r>
                      <a:r>
                        <a:rPr lang="en-GB" sz="5000" b="0" kern="1200" dirty="0" err="1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Bq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/m</a:t>
                      </a:r>
                      <a:r>
                        <a:rPr lang="en-GB" sz="5000" b="0" kern="1200" baseline="300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78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129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2260768">
                <a:tc>
                  <a:txBody>
                    <a:bodyPr/>
                    <a:lstStyle/>
                    <a:p>
                      <a:pPr marL="0" marR="0" indent="0" algn="l" defTabSz="47731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Arithmetic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mean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(</a:t>
                      </a:r>
                      <a:r>
                        <a:rPr lang="en-GB" sz="5000" b="0" kern="1200" dirty="0" err="1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Bq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/m</a:t>
                      </a:r>
                      <a:r>
                        <a:rPr lang="en-GB" sz="5000" b="0" kern="1200" baseline="300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120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272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1073928">
                <a:tc>
                  <a:txBody>
                    <a:bodyPr/>
                    <a:lstStyle/>
                    <a:p>
                      <a:pPr marL="0" algn="l" defTabSz="4773168" rtl="0" eaLnBrk="1" latinLnBrk="0" hangingPunct="1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Maximum (</a:t>
                      </a:r>
                      <a:r>
                        <a:rPr lang="en-GB" sz="5000" b="0" kern="1200" dirty="0" err="1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Bq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/m</a:t>
                      </a:r>
                      <a:r>
                        <a:rPr lang="en-GB" sz="5000" b="0" kern="1200" baseline="300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3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)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743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2133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  <a:tr h="370840">
                <a:tc>
                  <a:txBody>
                    <a:bodyPr/>
                    <a:lstStyle/>
                    <a:p>
                      <a:pPr marL="0" marR="0" indent="0" algn="l" defTabSz="4773168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No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of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homes</a:t>
                      </a:r>
                      <a:r>
                        <a:rPr lang="en-GB" sz="960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&gt; 200 </a:t>
                      </a:r>
                      <a:r>
                        <a:rPr lang="en-GB" sz="5000" b="0" kern="1200" dirty="0" err="1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Bq</a:t>
                      </a:r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/m</a:t>
                      </a:r>
                      <a:r>
                        <a:rPr lang="en-GB" sz="5000" b="0" kern="1200" baseline="300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3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19 (13%)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l"/>
                      <a:r>
                        <a:rPr lang="en-GB" sz="5000" b="0" kern="1200" dirty="0" smtClean="0">
                          <a:solidFill>
                            <a:schemeClr val="lt1"/>
                          </a:solidFill>
                          <a:latin typeface="Franklin Gothic Book" pitchFamily="34" charset="0"/>
                          <a:ea typeface="+mn-ea"/>
                          <a:cs typeface="+mn-cs"/>
                        </a:rPr>
                        <a:t>62 (33%)</a:t>
                      </a:r>
                      <a:endParaRPr lang="en-IE" sz="5000" b="0" kern="1200" dirty="0" smtClean="0">
                        <a:solidFill>
                          <a:schemeClr val="lt1"/>
                        </a:solidFill>
                        <a:latin typeface="Franklin Gothic Book" pitchFamily="34" charset="0"/>
                        <a:ea typeface="+mn-ea"/>
                        <a:cs typeface="+mn-cs"/>
                      </a:endParaRPr>
                    </a:p>
                  </a:txBody>
                  <a:tcPr anchor="ctr"/>
                </a:tc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835</TotalTime>
  <Words>441</Words>
  <Application>Microsoft Office PowerPoint</Application>
  <PresentationFormat>Custom</PresentationFormat>
  <Paragraphs>24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Design Template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Calibri</vt:lpstr>
      <vt:lpstr>Arial</vt:lpstr>
      <vt:lpstr>Franklin Gothic Book</vt:lpstr>
      <vt:lpstr>Office Theme</vt:lpstr>
      <vt:lpstr>Slide 1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steph</dc:creator>
  <cp:lastModifiedBy>Yenifer Garcia</cp:lastModifiedBy>
  <cp:revision>125</cp:revision>
  <dcterms:created xsi:type="dcterms:W3CDTF">2012-02-20T12:21:51Z</dcterms:created>
  <dcterms:modified xsi:type="dcterms:W3CDTF">2012-05-01T08:58:37Z</dcterms:modified>
</cp:coreProperties>
</file>