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51206400"/>
  <p:notesSz cx="6858000" cy="9144000"/>
  <p:defaultTextStyle>
    <a:defPPr>
      <a:defRPr lang="en-US"/>
    </a:defPPr>
    <a:lvl1pPr algn="l" defTabSz="4772025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+mn-cs"/>
      </a:defRPr>
    </a:lvl1pPr>
    <a:lvl2pPr marL="2386013" indent="-1928813" algn="l" defTabSz="4772025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+mn-cs"/>
      </a:defRPr>
    </a:lvl2pPr>
    <a:lvl3pPr marL="4772025" indent="-3857625" algn="l" defTabSz="4772025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+mn-cs"/>
      </a:defRPr>
    </a:lvl3pPr>
    <a:lvl4pPr marL="7159625" indent="-5788025" algn="l" defTabSz="4772025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+mn-cs"/>
      </a:defRPr>
    </a:lvl4pPr>
    <a:lvl5pPr marL="9545638" indent="-7716838" algn="l" defTabSz="4772025" rtl="0" fontAlgn="base">
      <a:spcBef>
        <a:spcPct val="0"/>
      </a:spcBef>
      <a:spcAft>
        <a:spcPct val="0"/>
      </a:spcAft>
      <a:defRPr sz="9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F3F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651" autoAdjust="0"/>
  </p:normalViewPr>
  <p:slideViewPr>
    <p:cSldViewPr>
      <p:cViewPr>
        <p:scale>
          <a:sx n="33" d="100"/>
          <a:sy n="33" d="100"/>
        </p:scale>
        <p:origin x="-72" y="7374"/>
      </p:cViewPr>
      <p:guideLst>
        <p:guide orient="horz" pos="1612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15907184"/>
            <a:ext cx="27543443" cy="109761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9016961"/>
            <a:ext cx="22682835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8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73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59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546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93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319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706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092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283D7-F8B1-4D7A-AC95-0DC47386357F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2C7BE-6CE9-47DB-8A8E-ACF160A37E53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007F0-AC45-4EF4-BF5B-04F417867265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F84B-B54F-4F59-B164-CAA9CD95FE26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7" y="2050639"/>
            <a:ext cx="7290911" cy="4369138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2050639"/>
            <a:ext cx="21332666" cy="4369138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DBC60-EE13-4A53-BE2F-DD7DE48B61D6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6607E-749D-4D06-AB32-80143F3A2698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9F7A8-8F3F-4C5D-AAE2-C9CA8328F660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32AB2-5CC5-4223-B281-8681C62C05A0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9" y="32904856"/>
            <a:ext cx="27543443" cy="10170160"/>
          </a:xfrm>
        </p:spPr>
        <p:txBody>
          <a:bodyPr anchor="t"/>
          <a:lstStyle>
            <a:lvl1pPr algn="l">
              <a:defRPr sz="209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9" y="21703464"/>
            <a:ext cx="27543443" cy="11201394"/>
          </a:xfrm>
        </p:spPr>
        <p:txBody>
          <a:bodyPr anchor="b"/>
          <a:lstStyle>
            <a:lvl1pPr marL="0" indent="0">
              <a:buNone/>
              <a:defRPr sz="10400">
                <a:solidFill>
                  <a:schemeClr val="tx1">
                    <a:tint val="75000"/>
                  </a:schemeClr>
                </a:solidFill>
              </a:defRPr>
            </a:lvl1pPr>
            <a:lvl2pPr marL="2386584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2pPr>
            <a:lvl3pPr marL="4773168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3pPr>
            <a:lvl4pPr marL="7159752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4pPr>
            <a:lvl5pPr marL="9546336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5pPr>
            <a:lvl6pPr marL="1193292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6pPr>
            <a:lvl7pPr marL="1431950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7pPr>
            <a:lvl8pPr marL="1670608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8pPr>
            <a:lvl9pPr marL="19092672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82671-5A59-4E40-89DB-A041D26BAEB2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FF1FE-10C0-4956-BC4B-8DE25621D7DF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3" y="11948169"/>
            <a:ext cx="14311789" cy="33793855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4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60" y="11948169"/>
            <a:ext cx="14311789" cy="33793855"/>
          </a:xfrm>
        </p:spPr>
        <p:txBody>
          <a:bodyPr/>
          <a:lstStyle>
            <a:lvl1pPr>
              <a:defRPr sz="14600"/>
            </a:lvl1pPr>
            <a:lvl2pPr>
              <a:defRPr sz="12500"/>
            </a:lvl2pPr>
            <a:lvl3pPr>
              <a:defRPr sz="104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658EE-1FC4-4D5C-8ED7-E8553A0E5166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1BA35-7B56-47AF-8A69-2D3C198C06C5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5" y="11462176"/>
            <a:ext cx="14317416" cy="4776890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86584" indent="0">
              <a:buNone/>
              <a:defRPr sz="10400" b="1"/>
            </a:lvl2pPr>
            <a:lvl3pPr marL="4773168" indent="0">
              <a:buNone/>
              <a:defRPr sz="9400" b="1"/>
            </a:lvl3pPr>
            <a:lvl4pPr marL="7159752" indent="0">
              <a:buNone/>
              <a:defRPr sz="8400" b="1"/>
            </a:lvl4pPr>
            <a:lvl5pPr marL="9546336" indent="0">
              <a:buNone/>
              <a:defRPr sz="8400" b="1"/>
            </a:lvl5pPr>
            <a:lvl6pPr marL="11932920" indent="0">
              <a:buNone/>
              <a:defRPr sz="8400" b="1"/>
            </a:lvl6pPr>
            <a:lvl7pPr marL="14319504" indent="0">
              <a:buNone/>
              <a:defRPr sz="8400" b="1"/>
            </a:lvl7pPr>
            <a:lvl8pPr marL="16706088" indent="0">
              <a:buNone/>
              <a:defRPr sz="8400" b="1"/>
            </a:lvl8pPr>
            <a:lvl9pPr marL="19092672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5" y="16239065"/>
            <a:ext cx="14317416" cy="29502951"/>
          </a:xfrm>
        </p:spPr>
        <p:txBody>
          <a:bodyPr/>
          <a:lstStyle>
            <a:lvl1pPr>
              <a:defRPr sz="12500"/>
            </a:lvl1pPr>
            <a:lvl2pPr>
              <a:defRPr sz="104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12" y="11462176"/>
            <a:ext cx="14323039" cy="4776890"/>
          </a:xfrm>
        </p:spPr>
        <p:txBody>
          <a:bodyPr anchor="b"/>
          <a:lstStyle>
            <a:lvl1pPr marL="0" indent="0">
              <a:buNone/>
              <a:defRPr sz="12500" b="1"/>
            </a:lvl1pPr>
            <a:lvl2pPr marL="2386584" indent="0">
              <a:buNone/>
              <a:defRPr sz="10400" b="1"/>
            </a:lvl2pPr>
            <a:lvl3pPr marL="4773168" indent="0">
              <a:buNone/>
              <a:defRPr sz="9400" b="1"/>
            </a:lvl3pPr>
            <a:lvl4pPr marL="7159752" indent="0">
              <a:buNone/>
              <a:defRPr sz="8400" b="1"/>
            </a:lvl4pPr>
            <a:lvl5pPr marL="9546336" indent="0">
              <a:buNone/>
              <a:defRPr sz="8400" b="1"/>
            </a:lvl5pPr>
            <a:lvl6pPr marL="11932920" indent="0">
              <a:buNone/>
              <a:defRPr sz="8400" b="1"/>
            </a:lvl6pPr>
            <a:lvl7pPr marL="14319504" indent="0">
              <a:buNone/>
              <a:defRPr sz="8400" b="1"/>
            </a:lvl7pPr>
            <a:lvl8pPr marL="16706088" indent="0">
              <a:buNone/>
              <a:defRPr sz="8400" b="1"/>
            </a:lvl8pPr>
            <a:lvl9pPr marL="19092672" indent="0">
              <a:buNone/>
              <a:defRPr sz="8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12" y="16239065"/>
            <a:ext cx="14323039" cy="29502951"/>
          </a:xfrm>
        </p:spPr>
        <p:txBody>
          <a:bodyPr/>
          <a:lstStyle>
            <a:lvl1pPr>
              <a:defRPr sz="12500"/>
            </a:lvl1pPr>
            <a:lvl2pPr>
              <a:defRPr sz="10400"/>
            </a:lvl2pPr>
            <a:lvl3pPr>
              <a:defRPr sz="940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A15A0-4E63-4600-B490-349871E7280B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96D6E-826A-4F1E-B013-F6CAAF3D1031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44F20-72AB-41FE-B18D-84C12A8F8E05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0607D-1D1C-4A82-80DE-8A8AA051D950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61F07-A432-4C13-B3BD-92082AA7DCA4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4A2EC-9BF7-4999-9C20-F11244DC7A7D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5" y="2038775"/>
            <a:ext cx="10660710" cy="8676640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4" y="2038779"/>
            <a:ext cx="18114766" cy="43703245"/>
          </a:xfrm>
        </p:spPr>
        <p:txBody>
          <a:bodyPr/>
          <a:lstStyle>
            <a:lvl1pPr>
              <a:defRPr sz="16700"/>
            </a:lvl1pPr>
            <a:lvl2pPr>
              <a:defRPr sz="14600"/>
            </a:lvl2pPr>
            <a:lvl3pPr>
              <a:defRPr sz="125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5" y="10715418"/>
            <a:ext cx="10660710" cy="35026606"/>
          </a:xfrm>
        </p:spPr>
        <p:txBody>
          <a:bodyPr/>
          <a:lstStyle>
            <a:lvl1pPr marL="0" indent="0">
              <a:buNone/>
              <a:defRPr sz="7300"/>
            </a:lvl1pPr>
            <a:lvl2pPr marL="2386584" indent="0">
              <a:buNone/>
              <a:defRPr sz="6300"/>
            </a:lvl2pPr>
            <a:lvl3pPr marL="4773168" indent="0">
              <a:buNone/>
              <a:defRPr sz="5200"/>
            </a:lvl3pPr>
            <a:lvl4pPr marL="7159752" indent="0">
              <a:buNone/>
              <a:defRPr sz="4700"/>
            </a:lvl4pPr>
            <a:lvl5pPr marL="9546336" indent="0">
              <a:buNone/>
              <a:defRPr sz="4700"/>
            </a:lvl5pPr>
            <a:lvl6pPr marL="11932920" indent="0">
              <a:buNone/>
              <a:defRPr sz="4700"/>
            </a:lvl6pPr>
            <a:lvl7pPr marL="14319504" indent="0">
              <a:buNone/>
              <a:defRPr sz="4700"/>
            </a:lvl7pPr>
            <a:lvl8pPr marL="16706088" indent="0">
              <a:buNone/>
              <a:defRPr sz="4700"/>
            </a:lvl8pPr>
            <a:lvl9pPr marL="19092672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AF50-B0C6-40C7-9F38-B21702AA7852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924D-E5AC-4144-94E3-4DE3D546E030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5844483"/>
            <a:ext cx="19442430" cy="4231645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4575385"/>
            <a:ext cx="19442430" cy="30723840"/>
          </a:xfrm>
        </p:spPr>
        <p:txBody>
          <a:bodyPr rtlCol="0">
            <a:normAutofit/>
          </a:bodyPr>
          <a:lstStyle>
            <a:lvl1pPr marL="0" indent="0">
              <a:buNone/>
              <a:defRPr sz="16700"/>
            </a:lvl1pPr>
            <a:lvl2pPr marL="2386584" indent="0">
              <a:buNone/>
              <a:defRPr sz="14600"/>
            </a:lvl2pPr>
            <a:lvl3pPr marL="4773168" indent="0">
              <a:buNone/>
              <a:defRPr sz="12500"/>
            </a:lvl3pPr>
            <a:lvl4pPr marL="7159752" indent="0">
              <a:buNone/>
              <a:defRPr sz="10400"/>
            </a:lvl4pPr>
            <a:lvl5pPr marL="9546336" indent="0">
              <a:buNone/>
              <a:defRPr sz="10400"/>
            </a:lvl5pPr>
            <a:lvl6pPr marL="11932920" indent="0">
              <a:buNone/>
              <a:defRPr sz="10400"/>
            </a:lvl6pPr>
            <a:lvl7pPr marL="14319504" indent="0">
              <a:buNone/>
              <a:defRPr sz="10400"/>
            </a:lvl7pPr>
            <a:lvl8pPr marL="16706088" indent="0">
              <a:buNone/>
              <a:defRPr sz="10400"/>
            </a:lvl8pPr>
            <a:lvl9pPr marL="19092672" indent="0">
              <a:buNone/>
              <a:defRPr sz="104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40076128"/>
            <a:ext cx="19442430" cy="6009635"/>
          </a:xfrm>
        </p:spPr>
        <p:txBody>
          <a:bodyPr/>
          <a:lstStyle>
            <a:lvl1pPr marL="0" indent="0">
              <a:buNone/>
              <a:defRPr sz="7300"/>
            </a:lvl1pPr>
            <a:lvl2pPr marL="2386584" indent="0">
              <a:buNone/>
              <a:defRPr sz="6300"/>
            </a:lvl2pPr>
            <a:lvl3pPr marL="4773168" indent="0">
              <a:buNone/>
              <a:defRPr sz="5200"/>
            </a:lvl3pPr>
            <a:lvl4pPr marL="7159752" indent="0">
              <a:buNone/>
              <a:defRPr sz="4700"/>
            </a:lvl4pPr>
            <a:lvl5pPr marL="9546336" indent="0">
              <a:buNone/>
              <a:defRPr sz="4700"/>
            </a:lvl5pPr>
            <a:lvl6pPr marL="11932920" indent="0">
              <a:buNone/>
              <a:defRPr sz="4700"/>
            </a:lvl6pPr>
            <a:lvl7pPr marL="14319504" indent="0">
              <a:buNone/>
              <a:defRPr sz="4700"/>
            </a:lvl7pPr>
            <a:lvl8pPr marL="16706088" indent="0">
              <a:buNone/>
              <a:defRPr sz="4700"/>
            </a:lvl8pPr>
            <a:lvl9pPr marL="19092672" indent="0">
              <a:buNone/>
              <a:defRPr sz="4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43C7D-AE30-44C8-B5E1-DFA67E27ED6B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168DE-F72B-4D37-A0D5-04B593DDA656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20838" y="2051050"/>
            <a:ext cx="29162375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7317" tIns="238658" rIns="477317" bIns="2386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20838" y="11947525"/>
            <a:ext cx="29162375" cy="3379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7317" tIns="238658" rIns="477317" bIns="238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838" y="47461488"/>
            <a:ext cx="7559675" cy="2725737"/>
          </a:xfrm>
          <a:prstGeom prst="rect">
            <a:avLst/>
          </a:prstGeom>
        </p:spPr>
        <p:txBody>
          <a:bodyPr vert="horz" lIns="477317" tIns="238658" rIns="477317" bIns="238658" rtlCol="0" anchor="ctr"/>
          <a:lstStyle>
            <a:lvl1pPr algn="l" defTabSz="4773168" fontAlgn="auto">
              <a:spcBef>
                <a:spcPts val="0"/>
              </a:spcBef>
              <a:spcAft>
                <a:spcPts val="0"/>
              </a:spcAft>
              <a:defRPr sz="6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50B9F2-02C3-44EA-AD6E-6EDD75F1DD21}" type="datetimeFigureOut">
              <a:rPr lang="en-IE"/>
              <a:pPr>
                <a:defRPr/>
              </a:pPr>
              <a:t>01/05/2012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225" y="47461488"/>
            <a:ext cx="10261600" cy="2725737"/>
          </a:xfrm>
          <a:prstGeom prst="rect">
            <a:avLst/>
          </a:prstGeom>
        </p:spPr>
        <p:txBody>
          <a:bodyPr vert="horz" lIns="477317" tIns="238658" rIns="477317" bIns="238658" rtlCol="0" anchor="ctr"/>
          <a:lstStyle>
            <a:lvl1pPr algn="ctr" defTabSz="4773168" fontAlgn="auto">
              <a:spcBef>
                <a:spcPts val="0"/>
              </a:spcBef>
              <a:spcAft>
                <a:spcPts val="0"/>
              </a:spcAft>
              <a:defRPr sz="6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3538" y="47461488"/>
            <a:ext cx="7559675" cy="2725737"/>
          </a:xfrm>
          <a:prstGeom prst="rect">
            <a:avLst/>
          </a:prstGeom>
        </p:spPr>
        <p:txBody>
          <a:bodyPr vert="horz" lIns="477317" tIns="238658" rIns="477317" bIns="238658" rtlCol="0" anchor="ctr"/>
          <a:lstStyle>
            <a:lvl1pPr algn="r" defTabSz="4773168" fontAlgn="auto">
              <a:spcBef>
                <a:spcPts val="0"/>
              </a:spcBef>
              <a:spcAft>
                <a:spcPts val="0"/>
              </a:spcAft>
              <a:defRPr sz="6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2AF260-8DCE-4EEC-BA11-EB20BCA92B55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772025" rtl="0" fontAlgn="base">
        <a:spcBef>
          <a:spcPct val="0"/>
        </a:spcBef>
        <a:spcAft>
          <a:spcPct val="0"/>
        </a:spcAft>
        <a:defRPr sz="23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772025" rtl="0" fontAlgn="base">
        <a:spcBef>
          <a:spcPct val="0"/>
        </a:spcBef>
        <a:spcAft>
          <a:spcPct val="0"/>
        </a:spcAft>
        <a:defRPr sz="23000">
          <a:solidFill>
            <a:schemeClr val="tx1"/>
          </a:solidFill>
          <a:latin typeface="Calibri" pitchFamily="34" charset="0"/>
        </a:defRPr>
      </a:lvl2pPr>
      <a:lvl3pPr algn="ctr" defTabSz="4772025" rtl="0" fontAlgn="base">
        <a:spcBef>
          <a:spcPct val="0"/>
        </a:spcBef>
        <a:spcAft>
          <a:spcPct val="0"/>
        </a:spcAft>
        <a:defRPr sz="23000">
          <a:solidFill>
            <a:schemeClr val="tx1"/>
          </a:solidFill>
          <a:latin typeface="Calibri" pitchFamily="34" charset="0"/>
        </a:defRPr>
      </a:lvl3pPr>
      <a:lvl4pPr algn="ctr" defTabSz="4772025" rtl="0" fontAlgn="base">
        <a:spcBef>
          <a:spcPct val="0"/>
        </a:spcBef>
        <a:spcAft>
          <a:spcPct val="0"/>
        </a:spcAft>
        <a:defRPr sz="23000">
          <a:solidFill>
            <a:schemeClr val="tx1"/>
          </a:solidFill>
          <a:latin typeface="Calibri" pitchFamily="34" charset="0"/>
        </a:defRPr>
      </a:lvl4pPr>
      <a:lvl5pPr algn="ctr" defTabSz="4772025" rtl="0" fontAlgn="base">
        <a:spcBef>
          <a:spcPct val="0"/>
        </a:spcBef>
        <a:spcAft>
          <a:spcPct val="0"/>
        </a:spcAft>
        <a:defRPr sz="23000">
          <a:solidFill>
            <a:schemeClr val="tx1"/>
          </a:solidFill>
          <a:latin typeface="Calibri" pitchFamily="34" charset="0"/>
        </a:defRPr>
      </a:lvl5pPr>
      <a:lvl6pPr marL="457200" algn="ctr" defTabSz="4772025" rtl="0" fontAlgn="base">
        <a:spcBef>
          <a:spcPct val="0"/>
        </a:spcBef>
        <a:spcAft>
          <a:spcPct val="0"/>
        </a:spcAft>
        <a:defRPr sz="23000">
          <a:solidFill>
            <a:schemeClr val="tx1"/>
          </a:solidFill>
          <a:latin typeface="Calibri" pitchFamily="34" charset="0"/>
        </a:defRPr>
      </a:lvl6pPr>
      <a:lvl7pPr marL="914400" algn="ctr" defTabSz="4772025" rtl="0" fontAlgn="base">
        <a:spcBef>
          <a:spcPct val="0"/>
        </a:spcBef>
        <a:spcAft>
          <a:spcPct val="0"/>
        </a:spcAft>
        <a:defRPr sz="23000">
          <a:solidFill>
            <a:schemeClr val="tx1"/>
          </a:solidFill>
          <a:latin typeface="Calibri" pitchFamily="34" charset="0"/>
        </a:defRPr>
      </a:lvl7pPr>
      <a:lvl8pPr marL="1371600" algn="ctr" defTabSz="4772025" rtl="0" fontAlgn="base">
        <a:spcBef>
          <a:spcPct val="0"/>
        </a:spcBef>
        <a:spcAft>
          <a:spcPct val="0"/>
        </a:spcAft>
        <a:defRPr sz="23000">
          <a:solidFill>
            <a:schemeClr val="tx1"/>
          </a:solidFill>
          <a:latin typeface="Calibri" pitchFamily="34" charset="0"/>
        </a:defRPr>
      </a:lvl8pPr>
      <a:lvl9pPr marL="1828800" algn="ctr" defTabSz="4772025" rtl="0" fontAlgn="base">
        <a:spcBef>
          <a:spcPct val="0"/>
        </a:spcBef>
        <a:spcAft>
          <a:spcPct val="0"/>
        </a:spcAft>
        <a:defRPr sz="23000">
          <a:solidFill>
            <a:schemeClr val="tx1"/>
          </a:solidFill>
          <a:latin typeface="Calibri" pitchFamily="34" charset="0"/>
        </a:defRPr>
      </a:lvl9pPr>
    </p:titleStyle>
    <p:bodyStyle>
      <a:lvl1pPr marL="1789113" indent="-1789113" algn="l" defTabSz="4772025" rtl="0" fontAlgn="base">
        <a:spcBef>
          <a:spcPct val="20000"/>
        </a:spcBef>
        <a:spcAft>
          <a:spcPct val="0"/>
        </a:spcAft>
        <a:buFont typeface="Arial" charset="0"/>
        <a:buChar char="•"/>
        <a:defRPr sz="16700" kern="1200">
          <a:solidFill>
            <a:schemeClr val="tx1"/>
          </a:solidFill>
          <a:latin typeface="+mn-lt"/>
          <a:ea typeface="+mn-ea"/>
          <a:cs typeface="+mn-cs"/>
        </a:defRPr>
      </a:lvl1pPr>
      <a:lvl2pPr marL="3876675" indent="-1490663" algn="l" defTabSz="4772025" rtl="0" fontAlgn="base">
        <a:spcBef>
          <a:spcPct val="20000"/>
        </a:spcBef>
        <a:spcAft>
          <a:spcPct val="0"/>
        </a:spcAft>
        <a:buFont typeface="Arial" charset="0"/>
        <a:buChar char="–"/>
        <a:defRPr sz="14600" kern="1200">
          <a:solidFill>
            <a:schemeClr val="tx1"/>
          </a:solidFill>
          <a:latin typeface="+mn-lt"/>
          <a:ea typeface="+mn-ea"/>
          <a:cs typeface="+mn-cs"/>
        </a:defRPr>
      </a:lvl2pPr>
      <a:lvl3pPr marL="5965825" indent="-1192213" algn="l" defTabSz="4772025" rtl="0" fontAlgn="base">
        <a:spcBef>
          <a:spcPct val="20000"/>
        </a:spcBef>
        <a:spcAft>
          <a:spcPct val="0"/>
        </a:spcAft>
        <a:buFont typeface="Arial" charset="0"/>
        <a:buChar char="•"/>
        <a:defRPr sz="12500" kern="1200">
          <a:solidFill>
            <a:schemeClr val="tx1"/>
          </a:solidFill>
          <a:latin typeface="+mn-lt"/>
          <a:ea typeface="+mn-ea"/>
          <a:cs typeface="+mn-cs"/>
        </a:defRPr>
      </a:lvl3pPr>
      <a:lvl4pPr marL="8351838" indent="-1192213" algn="l" defTabSz="4772025" rtl="0" fontAlgn="base">
        <a:spcBef>
          <a:spcPct val="20000"/>
        </a:spcBef>
        <a:spcAft>
          <a:spcPct val="0"/>
        </a:spcAft>
        <a:buFont typeface="Arial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39438" indent="-1192213" algn="l" defTabSz="4772025" rtl="0" fontAlgn="base">
        <a:spcBef>
          <a:spcPct val="20000"/>
        </a:spcBef>
        <a:spcAft>
          <a:spcPct val="0"/>
        </a:spcAft>
        <a:buFont typeface="Arial" charset="0"/>
        <a:buChar char="»"/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3126212" indent="-1193292" algn="l" defTabSz="4773168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512796" indent="-1193292" algn="l" defTabSz="4773168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7899380" indent="-1193292" algn="l" defTabSz="4773168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0285964" indent="-1193292" algn="l" defTabSz="4773168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73168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1pPr>
      <a:lvl2pPr marL="2386584" algn="l" defTabSz="4773168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4773168" algn="l" defTabSz="4773168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752" algn="l" defTabSz="4773168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546336" algn="l" defTabSz="4773168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932920" algn="l" defTabSz="4773168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4319504" algn="l" defTabSz="4773168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706088" algn="l" defTabSz="4773168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9092672" algn="l" defTabSz="4773168" rtl="0" eaLnBrk="1" latinLnBrk="0" hangingPunct="1"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401763" y="1408113"/>
            <a:ext cx="28835350" cy="41751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lIns="477317" tIns="238658" rIns="477317" bIns="238658">
            <a:spAutoFit/>
          </a:bodyPr>
          <a:lstStyle/>
          <a:p>
            <a:pPr algn="ctr"/>
            <a:r>
              <a:rPr lang="en-GB" sz="6000">
                <a:solidFill>
                  <a:srgbClr val="002060"/>
                </a:solidFill>
                <a:latin typeface="Franklin Gothic Book"/>
              </a:rPr>
              <a:t>The effectiveness of radon preventive and remedial measures in Irish Social housing</a:t>
            </a:r>
          </a:p>
          <a:p>
            <a:pPr algn="ctr"/>
            <a:r>
              <a:rPr lang="en-GB" sz="6000">
                <a:solidFill>
                  <a:srgbClr val="002060"/>
                </a:solidFill>
                <a:latin typeface="Franklin Gothic Book"/>
              </a:rPr>
              <a:t>Stephanie Long and David Fenton</a:t>
            </a:r>
          </a:p>
          <a:p>
            <a:pPr algn="ctr"/>
            <a:r>
              <a:rPr lang="en-GB" sz="6000">
                <a:solidFill>
                  <a:srgbClr val="002060"/>
                </a:solidFill>
                <a:latin typeface="Franklin Gothic Book"/>
              </a:rPr>
              <a:t>Radiological Protection Institute of Ireland (RPII)</a:t>
            </a:r>
          </a:p>
          <a:p>
            <a:pPr algn="ctr"/>
            <a:r>
              <a:rPr lang="en-GB" sz="6000">
                <a:solidFill>
                  <a:srgbClr val="002060"/>
                </a:solidFill>
                <a:latin typeface="Franklin Gothic Book"/>
              </a:rPr>
              <a:t>3, Clonskeagh Square, Clonskeagh Road, Dublin 14, Ireland</a:t>
            </a:r>
            <a:endParaRPr lang="en-IE" sz="6000">
              <a:solidFill>
                <a:srgbClr val="002060"/>
              </a:solidFill>
              <a:latin typeface="Franklin Gothic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57788" y="8321675"/>
            <a:ext cx="12601575" cy="709453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defTabSz="477316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000" b="1" dirty="0">
                <a:latin typeface="Franklin Gothic Book" pitchFamily="34" charset="0"/>
              </a:rPr>
              <a:t>2. Objectives</a:t>
            </a:r>
          </a:p>
          <a:p>
            <a:pPr defTabSz="477316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500" dirty="0">
                <a:latin typeface="Franklin Gothic Book" pitchFamily="34" charset="0"/>
              </a:rPr>
              <a:t>This study had two main objectives:</a:t>
            </a:r>
          </a:p>
          <a:p>
            <a:pPr defTabSz="4773168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4500" dirty="0">
              <a:latin typeface="Franklin Gothic Book" pitchFamily="34" charset="0"/>
            </a:endParaRPr>
          </a:p>
          <a:p>
            <a:pPr marL="1143000" indent="-1143000" defTabSz="477316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sz="4500" dirty="0">
                <a:latin typeface="Franklin Gothic Book" pitchFamily="34" charset="0"/>
              </a:rPr>
              <a:t>To assess what effect the revised Building Regulations had on radon concentrations in homes built following their introduction </a:t>
            </a:r>
          </a:p>
          <a:p>
            <a:pPr marL="1143000" indent="-1143000" defTabSz="477316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GB" sz="4500" dirty="0">
              <a:latin typeface="Franklin Gothic Book" pitchFamily="34" charset="0"/>
            </a:endParaRPr>
          </a:p>
          <a:p>
            <a:pPr marL="1143000" indent="-1143000" defTabSz="477316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sz="4500" dirty="0">
                <a:latin typeface="Franklin Gothic Book" pitchFamily="34" charset="0"/>
              </a:rPr>
              <a:t>To </a:t>
            </a:r>
            <a:r>
              <a:rPr lang="en-GB" sz="4500" dirty="0">
                <a:latin typeface="Franklin Gothic Book" pitchFamily="34" charset="0"/>
              </a:rPr>
              <a:t>measure the effectiveness of installing an active radon sump in homes with elevated radon concentrations </a:t>
            </a:r>
          </a:p>
        </p:txBody>
      </p:sp>
      <p:sp>
        <p:nvSpPr>
          <p:cNvPr id="13316" name="TextBox 6"/>
          <p:cNvSpPr txBox="1">
            <a:spLocks noChangeArrowheads="1"/>
          </p:cNvSpPr>
          <p:nvPr/>
        </p:nvSpPr>
        <p:spPr bwMode="auto">
          <a:xfrm>
            <a:off x="2305050" y="21355050"/>
            <a:ext cx="12960350" cy="107870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b="1">
                <a:latin typeface="Franklin Gothic Book"/>
              </a:rPr>
              <a:t>3. Methods</a:t>
            </a:r>
          </a:p>
          <a:p>
            <a:r>
              <a:rPr lang="en-GB" sz="4500">
                <a:latin typeface="Franklin Gothic Book"/>
              </a:rPr>
              <a:t>Radon concentrations were measured in 338 homes in High Radon Areas in County Cork.  189 of these were built before the 1998 requirement to fit a radon barrier (1969 – 1998).  149 were built after 1998 (1999 – 2007) and should have been fitted with a barrier. These 2 sets of results were used to assess the impact of the requirement to install a radon barrier.</a:t>
            </a:r>
          </a:p>
          <a:p>
            <a:endParaRPr lang="en-GB" sz="4500">
              <a:latin typeface="Franklin Gothic Book"/>
            </a:endParaRPr>
          </a:p>
          <a:p>
            <a:r>
              <a:rPr lang="en-GB" sz="4500">
                <a:latin typeface="Franklin Gothic Book"/>
              </a:rPr>
              <a:t>125 homes with elevated radon concentrations were remediated with the installation of an active radon sump.  These homes were re-measured and the results compared to the initial measurement to assess the effectiveness of this remedial measure. </a:t>
            </a:r>
            <a:r>
              <a:rPr lang="en-GB" sz="6000">
                <a:latin typeface="Calibri" pitchFamily="34" charset="0"/>
              </a:rPr>
              <a:t> </a:t>
            </a:r>
            <a:endParaRPr lang="en-IE" sz="600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2025" y="6664325"/>
            <a:ext cx="13609638" cy="1055687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marL="914400" indent="-914400">
              <a:buFontTx/>
              <a:buAutoNum type="arabicPeriod"/>
            </a:pPr>
            <a:r>
              <a:rPr lang="en-GB" sz="5000" b="1">
                <a:latin typeface="Franklin Gothic Book"/>
              </a:rPr>
              <a:t>Introduction</a:t>
            </a:r>
          </a:p>
          <a:p>
            <a:pPr marL="914400" indent="-914400"/>
            <a:r>
              <a:rPr lang="en-GB" sz="4500">
                <a:latin typeface="Franklin Gothic Book"/>
              </a:rPr>
              <a:t>    In Ireland, technical guidance in support of the Building Regulations specifies that homes built since July 1998 in High Radon Areas are installed with a radon barrier. A High Radon Area is any 10-km grid square where 10% or more of all homes are predicted to exceed the National Reference Level of 200 Bq/m</a:t>
            </a:r>
            <a:r>
              <a:rPr lang="en-GB" sz="4500" baseline="30000">
                <a:latin typeface="Franklin Gothic Book"/>
              </a:rPr>
              <a:t>3</a:t>
            </a:r>
            <a:r>
              <a:rPr lang="en-GB" sz="4500">
                <a:latin typeface="Franklin Gothic Book"/>
              </a:rPr>
              <a:t>.</a:t>
            </a:r>
          </a:p>
          <a:p>
            <a:pPr marL="914400" indent="-914400"/>
            <a:endParaRPr lang="en-GB" sz="4500">
              <a:latin typeface="Franklin Gothic Book"/>
            </a:endParaRPr>
          </a:p>
          <a:p>
            <a:pPr marL="914400" indent="-914400"/>
            <a:r>
              <a:rPr lang="en-GB" sz="4500">
                <a:latin typeface="Franklin Gothic Book"/>
              </a:rPr>
              <a:t>	Radon measurement results from local authority homes in High Radon Areas in County Cork have allowed the impact of these regulations to be assessed. </a:t>
            </a:r>
            <a:r>
              <a:rPr lang="en-US" sz="4500">
                <a:latin typeface="Franklin Gothic Book"/>
              </a:rPr>
              <a:t>Homes exceeding the Reference Level were remediated with the use of an active sump.  The results of this remedial work are also presented.</a:t>
            </a:r>
            <a:endParaRPr lang="en-GB" sz="4500">
              <a:latin typeface="Franklin Gothic Book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56409" y="35612312"/>
          <a:ext cx="15481720" cy="426720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9793088"/>
                <a:gridCol w="5688632"/>
              </a:tblGrid>
              <a:tr h="0">
                <a:tc>
                  <a:txBody>
                    <a:bodyPr/>
                    <a:lstStyle/>
                    <a:p>
                      <a:r>
                        <a:rPr lang="en-GB" sz="5000" dirty="0" smtClean="0">
                          <a:latin typeface="Franklin Gothic Book" pitchFamily="34" charset="0"/>
                        </a:rPr>
                        <a:t>No of homes</a:t>
                      </a:r>
                      <a:endParaRPr lang="en-IE" sz="5000" b="0" dirty="0">
                        <a:latin typeface="Franklin Gothic Boo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000" dirty="0" smtClean="0">
                          <a:latin typeface="Franklin Gothic Book" pitchFamily="34" charset="0"/>
                        </a:rPr>
                        <a:t>125</a:t>
                      </a:r>
                      <a:endParaRPr lang="en-IE" sz="5000" b="0" dirty="0">
                        <a:latin typeface="Franklin Gothic Book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5000" kern="1200" dirty="0" smtClean="0">
                          <a:latin typeface="Franklin Gothic Book" pitchFamily="34" charset="0"/>
                        </a:rPr>
                        <a:t>Initial radon measurements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000" dirty="0" smtClean="0">
                          <a:latin typeface="Franklin Gothic Book" pitchFamily="34" charset="0"/>
                        </a:rPr>
                        <a:t>200 – 3,300 </a:t>
                      </a:r>
                      <a:r>
                        <a:rPr lang="en-GB" sz="5000" kern="1200" dirty="0" smtClean="0">
                          <a:latin typeface="Franklin Gothic Book" pitchFamily="34" charset="0"/>
                        </a:rPr>
                        <a:t>Bq/m</a:t>
                      </a:r>
                      <a:r>
                        <a:rPr lang="en-GB" sz="5000" kern="1200" baseline="30000" dirty="0" smtClean="0">
                          <a:latin typeface="Franklin Gothic Book" pitchFamily="34" charset="0"/>
                        </a:rPr>
                        <a:t>3</a:t>
                      </a:r>
                      <a:endParaRPr lang="en-IE" sz="5000" dirty="0">
                        <a:latin typeface="Franklin Gothic Book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7731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0" kern="1200" dirty="0" smtClean="0">
                          <a:latin typeface="Franklin Gothic Book" pitchFamily="34" charset="0"/>
                        </a:rPr>
                        <a:t>Final</a:t>
                      </a:r>
                      <a:r>
                        <a:rPr lang="en-GB" sz="5000" kern="1200" baseline="0" dirty="0" smtClean="0">
                          <a:latin typeface="Franklin Gothic Book" pitchFamily="34" charset="0"/>
                        </a:rPr>
                        <a:t> radon </a:t>
                      </a:r>
                      <a:r>
                        <a:rPr lang="en-GB" sz="5000" kern="1200" dirty="0" smtClean="0">
                          <a:latin typeface="Franklin Gothic Book" pitchFamily="34" charset="0"/>
                        </a:rPr>
                        <a:t>measurements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000" dirty="0" smtClean="0">
                          <a:latin typeface="Franklin Gothic Book" pitchFamily="34" charset="0"/>
                        </a:rPr>
                        <a:t>&lt;10 – 389 </a:t>
                      </a:r>
                      <a:r>
                        <a:rPr lang="en-GB" sz="5000" kern="1200" dirty="0" smtClean="0">
                          <a:latin typeface="Franklin Gothic Book" pitchFamily="34" charset="0"/>
                        </a:rPr>
                        <a:t>Bq/m</a:t>
                      </a:r>
                      <a:r>
                        <a:rPr lang="en-GB" sz="5000" kern="1200" baseline="30000" dirty="0" smtClean="0">
                          <a:latin typeface="Franklin Gothic Book" pitchFamily="34" charset="0"/>
                        </a:rPr>
                        <a:t>3</a:t>
                      </a:r>
                      <a:endParaRPr lang="en-IE" sz="5000" dirty="0">
                        <a:latin typeface="Franklin Gothic Book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5000" kern="1200" dirty="0" smtClean="0">
                          <a:latin typeface="Franklin Gothic Book" pitchFamily="34" charset="0"/>
                        </a:rPr>
                        <a:t>Remediation efficiency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000" dirty="0" smtClean="0">
                          <a:latin typeface="Franklin Gothic Book" pitchFamily="34" charset="0"/>
                        </a:rPr>
                        <a:t>61 – 99 %</a:t>
                      </a:r>
                      <a:endParaRPr lang="en-IE" sz="5000" dirty="0">
                        <a:latin typeface="Franklin Gothic Book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sz="5000" kern="1200" dirty="0" smtClean="0">
                          <a:latin typeface="Franklin Gothic Book" pitchFamily="34" charset="0"/>
                        </a:rPr>
                        <a:t>Mean remediation efficiency </a:t>
                      </a:r>
                      <a:r>
                        <a:rPr lang="en-GB" sz="5000" dirty="0" smtClean="0">
                          <a:latin typeface="Franklin Gothic Book" pitchFamily="34" charset="0"/>
                        </a:rPr>
                        <a:t>± 1 </a:t>
                      </a:r>
                      <a:r>
                        <a:rPr lang="el-GR" sz="5000" dirty="0" smtClean="0">
                          <a:latin typeface="Franklin Gothic Book" pitchFamily="34" charset="0"/>
                        </a:rPr>
                        <a:t>σ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5000" dirty="0" smtClean="0">
                          <a:latin typeface="Franklin Gothic Book" pitchFamily="34" charset="0"/>
                        </a:rPr>
                        <a:t>91.9 ± 7.5 %</a:t>
                      </a:r>
                      <a:endParaRPr lang="en-IE" sz="5000" dirty="0">
                        <a:latin typeface="Franklin Gothic Boo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19" name="TextBox 11"/>
          <p:cNvSpPr txBox="1">
            <a:spLocks noChangeArrowheads="1"/>
          </p:cNvSpPr>
          <p:nvPr/>
        </p:nvSpPr>
        <p:spPr bwMode="auto">
          <a:xfrm>
            <a:off x="1584325" y="33091438"/>
            <a:ext cx="1598612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b="1">
                <a:latin typeface="Franklin Gothic Book"/>
              </a:rPr>
              <a:t>Table 2.  Reduction in radon following installation of an active sump</a:t>
            </a:r>
            <a:endParaRPr lang="en-IE" sz="5000" b="1">
              <a:latin typeface="Franklin Gothic Book"/>
            </a:endParaRPr>
          </a:p>
        </p:txBody>
      </p:sp>
      <p:pic>
        <p:nvPicPr>
          <p:cNvPr id="13320" name="Picture 3" descr="S:\Radon and Measurement\Radon Advice\Images maps and graphs\RPIIlogo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31263" y="48501300"/>
            <a:ext cx="1064895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TextBox 13"/>
          <p:cNvSpPr txBox="1">
            <a:spLocks noChangeArrowheads="1"/>
          </p:cNvSpPr>
          <p:nvPr/>
        </p:nvSpPr>
        <p:spPr bwMode="auto">
          <a:xfrm>
            <a:off x="16417925" y="16170275"/>
            <a:ext cx="1598612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b="1">
                <a:latin typeface="Franklin Gothic Book"/>
              </a:rPr>
              <a:t>Table 1. Radon concentrations in homes in High Radon Areas in County Cork</a:t>
            </a:r>
            <a:endParaRPr lang="en-IE" sz="5000" b="1">
              <a:latin typeface="Franklin Gothic Book"/>
            </a:endParaRPr>
          </a:p>
        </p:txBody>
      </p:sp>
      <p:pic>
        <p:nvPicPr>
          <p:cNvPr id="13322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49950" y="32156400"/>
            <a:ext cx="12241213" cy="76327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3323" name="TextBox 17"/>
          <p:cNvSpPr txBox="1">
            <a:spLocks noChangeArrowheads="1"/>
          </p:cNvSpPr>
          <p:nvPr/>
        </p:nvSpPr>
        <p:spPr bwMode="auto">
          <a:xfrm>
            <a:off x="1584325" y="41084500"/>
            <a:ext cx="29379863" cy="571023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b="1">
                <a:latin typeface="Franklin Gothic Book"/>
              </a:rPr>
              <a:t>4. Conclusions</a:t>
            </a:r>
          </a:p>
          <a:p>
            <a:r>
              <a:rPr lang="en-GB" sz="4500">
                <a:latin typeface="Franklin Gothic Book"/>
              </a:rPr>
              <a:t>The requirement to install a radon barrier in homes in High Radon Areas has been beneficial in reducing the exposure of the Irish population to radon gas.  On average, this requirement has resulted in a reduction in the radon concentration of about 50%.  </a:t>
            </a:r>
            <a:r>
              <a:rPr lang="en-US" sz="4500">
                <a:latin typeface="Franklin Gothic Book"/>
              </a:rPr>
              <a:t>This requirement has also resulted in a reduction in the number of homes exceeding the reference level </a:t>
            </a:r>
            <a:r>
              <a:rPr lang="en-IE" sz="4500">
                <a:latin typeface="Franklin Gothic Book"/>
              </a:rPr>
              <a:t>and </a:t>
            </a:r>
            <a:r>
              <a:rPr lang="en-US" sz="4500">
                <a:latin typeface="Franklin Gothic Book"/>
              </a:rPr>
              <a:t>in the maximum radon concentration measured in homes. However, the number of homes exceeding the reference level shows the importance of a radon measurement once a new home has been occupied.  In addition, </a:t>
            </a:r>
            <a:r>
              <a:rPr lang="en-IE" sz="4500">
                <a:latin typeface="Franklin Gothic Book"/>
              </a:rPr>
              <a:t>t</a:t>
            </a:r>
            <a:r>
              <a:rPr lang="en-US" sz="4500">
                <a:latin typeface="Franklin Gothic Book"/>
              </a:rPr>
              <a:t>he wide variation in barrier effectiveness shows that greater reductions in radon concentrations can be achieved.  </a:t>
            </a:r>
            <a:r>
              <a:rPr lang="en-GB" sz="4500">
                <a:latin typeface="Franklin Gothic Book"/>
              </a:rPr>
              <a:t>Finally, the installation of active sumps to reduce radon </a:t>
            </a:r>
            <a:r>
              <a:rPr lang="en-US" sz="4500">
                <a:latin typeface="Franklin Gothic Book"/>
              </a:rPr>
              <a:t>concentrations </a:t>
            </a:r>
            <a:r>
              <a:rPr lang="en-GB" sz="4500">
                <a:latin typeface="Franklin Gothic Book"/>
              </a:rPr>
              <a:t>is highly effective resulting in a mean reduction of 92%.</a:t>
            </a:r>
            <a:endParaRPr lang="en-IE" sz="4500">
              <a:latin typeface="Franklin Gothic Book"/>
            </a:endParaRPr>
          </a:p>
        </p:txBody>
      </p:sp>
      <p:sp>
        <p:nvSpPr>
          <p:cNvPr id="13324" name="TextBox 18"/>
          <p:cNvSpPr txBox="1">
            <a:spLocks noChangeArrowheads="1"/>
          </p:cNvSpPr>
          <p:nvPr/>
        </p:nvSpPr>
        <p:spPr bwMode="auto">
          <a:xfrm>
            <a:off x="18218150" y="30140275"/>
            <a:ext cx="141859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5000" b="1">
                <a:latin typeface="Franklin Gothic Book"/>
              </a:rPr>
              <a:t>A typical external radon sump</a:t>
            </a:r>
            <a:endParaRPr lang="en-IE" sz="5000" b="1">
              <a:latin typeface="Franklin Gothic Book"/>
            </a:endParaRPr>
          </a:p>
        </p:txBody>
      </p:sp>
      <p:pic>
        <p:nvPicPr>
          <p:cNvPr id="1332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6625" y="47998063"/>
            <a:ext cx="1955800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6" name="TextBox 16"/>
          <p:cNvSpPr txBox="1">
            <a:spLocks noChangeArrowheads="1"/>
          </p:cNvSpPr>
          <p:nvPr/>
        </p:nvSpPr>
        <p:spPr bwMode="auto">
          <a:xfrm>
            <a:off x="3384550" y="49941163"/>
            <a:ext cx="76327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4500">
                <a:latin typeface="Franklin Gothic Book"/>
              </a:rPr>
              <a:t>Email: slong@rpii.ie</a:t>
            </a:r>
            <a:endParaRPr lang="en-IE" sz="4500">
              <a:latin typeface="Franklin Gothic Book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6490057" y="18402400"/>
          <a:ext cx="14689632" cy="8150536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7992988"/>
                <a:gridCol w="3168252"/>
                <a:gridCol w="352839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Build</a:t>
                      </a:r>
                      <a:r>
                        <a:rPr lang="en-GB" sz="500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year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1999-07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1969-98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No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homes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149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189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Geometric</a:t>
                      </a:r>
                      <a:r>
                        <a:rPr lang="en-GB" sz="960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mean (</a:t>
                      </a:r>
                      <a:r>
                        <a:rPr lang="en-GB" sz="5000" b="0" kern="1200" dirty="0" err="1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Bq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/m</a:t>
                      </a:r>
                      <a:r>
                        <a:rPr lang="en-GB" sz="5000" b="0" kern="1200" baseline="300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78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129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260768">
                <a:tc>
                  <a:txBody>
                    <a:bodyPr/>
                    <a:lstStyle/>
                    <a:p>
                      <a:pPr marL="0" marR="0" indent="0" algn="l" defTabSz="47731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Arithmetic</a:t>
                      </a:r>
                      <a:r>
                        <a:rPr lang="en-GB" sz="960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mean</a:t>
                      </a:r>
                      <a:r>
                        <a:rPr lang="en-GB" sz="960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5000" b="0" kern="1200" dirty="0" err="1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Bq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/m</a:t>
                      </a:r>
                      <a:r>
                        <a:rPr lang="en-GB" sz="5000" b="0" kern="1200" baseline="300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120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272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073928">
                <a:tc>
                  <a:txBody>
                    <a:bodyPr/>
                    <a:lstStyle/>
                    <a:p>
                      <a:pPr marL="0" algn="l" defTabSz="4773168" rtl="0" eaLnBrk="1" latinLnBrk="0" hangingPunct="1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Maximum (</a:t>
                      </a:r>
                      <a:r>
                        <a:rPr lang="en-GB" sz="5000" b="0" kern="1200" dirty="0" err="1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Bq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/m</a:t>
                      </a:r>
                      <a:r>
                        <a:rPr lang="en-GB" sz="5000" b="0" kern="1200" baseline="300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743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2133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7731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No</a:t>
                      </a:r>
                      <a:r>
                        <a:rPr lang="en-GB" sz="960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en-GB" sz="960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homes</a:t>
                      </a:r>
                      <a:r>
                        <a:rPr lang="en-GB" sz="960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&gt; 200 </a:t>
                      </a:r>
                      <a:r>
                        <a:rPr lang="en-GB" sz="5000" b="0" kern="1200" dirty="0" err="1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Bq</a:t>
                      </a:r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/m</a:t>
                      </a:r>
                      <a:r>
                        <a:rPr lang="en-GB" sz="5000" b="0" kern="1200" baseline="300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19 (13%)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0" b="0" kern="1200" dirty="0" smtClean="0">
                          <a:solidFill>
                            <a:schemeClr val="lt1"/>
                          </a:solidFill>
                          <a:latin typeface="Franklin Gothic Book" pitchFamily="34" charset="0"/>
                          <a:ea typeface="+mn-ea"/>
                          <a:cs typeface="+mn-cs"/>
                        </a:rPr>
                        <a:t>62 (33%)</a:t>
                      </a:r>
                      <a:endParaRPr lang="en-IE" sz="5000" b="0" kern="1200" dirty="0" smtClean="0">
                        <a:solidFill>
                          <a:schemeClr val="lt1"/>
                        </a:solidFill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441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Franklin Gothic Book</vt:lpstr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</dc:creator>
  <cp:lastModifiedBy>Yenifer Garcia</cp:lastModifiedBy>
  <cp:revision>125</cp:revision>
  <dcterms:created xsi:type="dcterms:W3CDTF">2012-02-20T12:21:51Z</dcterms:created>
  <dcterms:modified xsi:type="dcterms:W3CDTF">2012-05-01T08:58:37Z</dcterms:modified>
</cp:coreProperties>
</file>