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Lst>
  <p:sldSz cx="32404050" cy="43205400"/>
  <p:notesSz cx="28846463" cy="42743438"/>
  <p:defaultTextStyle>
    <a:defPPr>
      <a:defRPr lang="zh-CN"/>
    </a:defPPr>
    <a:lvl1pPr algn="l" rtl="0" fontAlgn="base">
      <a:spcBef>
        <a:spcPct val="0"/>
      </a:spcBef>
      <a:spcAft>
        <a:spcPct val="0"/>
      </a:spcAft>
      <a:defRPr sz="2400" kern="1200">
        <a:solidFill>
          <a:schemeClr val="tx1"/>
        </a:solidFill>
        <a:latin typeface="Arial" charset="0"/>
        <a:ea typeface="宋体"/>
        <a:cs typeface="宋体"/>
      </a:defRPr>
    </a:lvl1pPr>
    <a:lvl2pPr marL="455613" indent="1588" algn="l" rtl="0" fontAlgn="base">
      <a:spcBef>
        <a:spcPct val="0"/>
      </a:spcBef>
      <a:spcAft>
        <a:spcPct val="0"/>
      </a:spcAft>
      <a:defRPr sz="2400" kern="1200">
        <a:solidFill>
          <a:schemeClr val="tx1"/>
        </a:solidFill>
        <a:latin typeface="Arial" charset="0"/>
        <a:ea typeface="宋体"/>
        <a:cs typeface="宋体"/>
      </a:defRPr>
    </a:lvl2pPr>
    <a:lvl3pPr marL="912813" indent="1588" algn="l" rtl="0" fontAlgn="base">
      <a:spcBef>
        <a:spcPct val="0"/>
      </a:spcBef>
      <a:spcAft>
        <a:spcPct val="0"/>
      </a:spcAft>
      <a:defRPr sz="2400" kern="1200">
        <a:solidFill>
          <a:schemeClr val="tx1"/>
        </a:solidFill>
        <a:latin typeface="Arial" charset="0"/>
        <a:ea typeface="宋体"/>
        <a:cs typeface="宋体"/>
      </a:defRPr>
    </a:lvl3pPr>
    <a:lvl4pPr marL="1370013" indent="1588" algn="l" rtl="0" fontAlgn="base">
      <a:spcBef>
        <a:spcPct val="0"/>
      </a:spcBef>
      <a:spcAft>
        <a:spcPct val="0"/>
      </a:spcAft>
      <a:defRPr sz="2400" kern="1200">
        <a:solidFill>
          <a:schemeClr val="tx1"/>
        </a:solidFill>
        <a:latin typeface="Arial" charset="0"/>
        <a:ea typeface="宋体"/>
        <a:cs typeface="宋体"/>
      </a:defRPr>
    </a:lvl4pPr>
    <a:lvl5pPr marL="1827213" indent="1588" algn="l" rtl="0" fontAlgn="base">
      <a:spcBef>
        <a:spcPct val="0"/>
      </a:spcBef>
      <a:spcAft>
        <a:spcPct val="0"/>
      </a:spcAft>
      <a:defRPr sz="2400" kern="1200">
        <a:solidFill>
          <a:schemeClr val="tx1"/>
        </a:solidFill>
        <a:latin typeface="Arial" charset="0"/>
        <a:ea typeface="宋体"/>
        <a:cs typeface="宋体"/>
      </a:defRPr>
    </a:lvl5pPr>
    <a:lvl6pPr marL="2286000" algn="l" defTabSz="914400" rtl="0" eaLnBrk="1" latinLnBrk="0" hangingPunct="1">
      <a:defRPr sz="2400" kern="1200">
        <a:solidFill>
          <a:schemeClr val="tx1"/>
        </a:solidFill>
        <a:latin typeface="Arial" charset="0"/>
        <a:ea typeface="宋体"/>
        <a:cs typeface="宋体"/>
      </a:defRPr>
    </a:lvl6pPr>
    <a:lvl7pPr marL="2743200" algn="l" defTabSz="914400" rtl="0" eaLnBrk="1" latinLnBrk="0" hangingPunct="1">
      <a:defRPr sz="2400" kern="1200">
        <a:solidFill>
          <a:schemeClr val="tx1"/>
        </a:solidFill>
        <a:latin typeface="Arial" charset="0"/>
        <a:ea typeface="宋体"/>
        <a:cs typeface="宋体"/>
      </a:defRPr>
    </a:lvl7pPr>
    <a:lvl8pPr marL="3200400" algn="l" defTabSz="914400" rtl="0" eaLnBrk="1" latinLnBrk="0" hangingPunct="1">
      <a:defRPr sz="2400" kern="1200">
        <a:solidFill>
          <a:schemeClr val="tx1"/>
        </a:solidFill>
        <a:latin typeface="Arial" charset="0"/>
        <a:ea typeface="宋体"/>
        <a:cs typeface="宋体"/>
      </a:defRPr>
    </a:lvl8pPr>
    <a:lvl9pPr marL="3657600" algn="l" defTabSz="914400" rtl="0" eaLnBrk="1" latinLnBrk="0" hangingPunct="1">
      <a:defRPr sz="2400" kern="1200">
        <a:solidFill>
          <a:schemeClr val="tx1"/>
        </a:solidFill>
        <a:latin typeface="Arial" charset="0"/>
        <a:ea typeface="宋体"/>
        <a:cs typeface="宋体"/>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89D"/>
    <a:srgbClr val="01409D"/>
    <a:srgbClr val="00487E"/>
    <a:srgbClr val="013C9D"/>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2100" y="-72"/>
      </p:cViewPr>
      <p:guideLst>
        <p:guide orient="horz" pos="13608"/>
        <p:guide pos="1020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430465" y="13422087"/>
            <a:ext cx="27543125" cy="9261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860926" y="24483334"/>
            <a:ext cx="22682200" cy="11040836"/>
          </a:xfrm>
        </p:spPr>
        <p:txBody>
          <a:bodyPr/>
          <a:lstStyle>
            <a:lvl1pPr marL="0" indent="0" algn="ctr">
              <a:buNone/>
              <a:defRPr/>
            </a:lvl1pPr>
            <a:lvl2pPr marL="457151" indent="0" algn="ctr">
              <a:buNone/>
              <a:defRPr/>
            </a:lvl2pPr>
            <a:lvl3pPr marL="914300" indent="0" algn="ctr">
              <a:buNone/>
              <a:defRPr/>
            </a:lvl3pPr>
            <a:lvl4pPr marL="1371451" indent="0" algn="ctr">
              <a:buNone/>
              <a:defRPr/>
            </a:lvl4pPr>
            <a:lvl5pPr marL="1828601" indent="0" algn="ctr">
              <a:buNone/>
              <a:defRPr/>
            </a:lvl5pPr>
            <a:lvl6pPr marL="2285751" indent="0" algn="ctr">
              <a:buNone/>
              <a:defRPr/>
            </a:lvl6pPr>
            <a:lvl7pPr marL="2742901" indent="0" algn="ctr">
              <a:buNone/>
              <a:defRPr/>
            </a:lvl7pPr>
            <a:lvl8pPr marL="3200052" indent="0" algn="ctr">
              <a:buNone/>
              <a:defRPr/>
            </a:lvl8pPr>
            <a:lvl9pPr marL="3657201"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B8CC7D2-0D91-4A9F-A70F-84857EA4C560}"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E8EB0B6D-F62B-4779-A7E5-EEC7FFDAC80B}"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3493413" y="1730830"/>
            <a:ext cx="7289800" cy="368644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620840" y="1730830"/>
            <a:ext cx="21720175" cy="368644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82F58587-0A11-4DF7-98F2-B514BAF913C3}"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834374A7-C468-4A43-A836-4608DD5CBE5A}"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559051" y="27764016"/>
            <a:ext cx="27544713" cy="8580664"/>
          </a:xfrm>
        </p:spPr>
        <p:txBody>
          <a:bodyPr anchor="t"/>
          <a:lstStyle>
            <a:lvl1pPr algn="l">
              <a:defRPr sz="39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559051" y="18312495"/>
            <a:ext cx="27544713" cy="9451521"/>
          </a:xfrm>
        </p:spPr>
        <p:txBody>
          <a:bodyPr anchor="b"/>
          <a:lstStyle>
            <a:lvl1pPr marL="0" indent="0">
              <a:buNone/>
              <a:defRPr sz="2000"/>
            </a:lvl1pPr>
            <a:lvl2pPr marL="457151" indent="0">
              <a:buNone/>
              <a:defRPr sz="1800"/>
            </a:lvl2pPr>
            <a:lvl3pPr marL="914300" indent="0">
              <a:buNone/>
              <a:defRPr sz="1600"/>
            </a:lvl3pPr>
            <a:lvl4pPr marL="1371451" indent="0">
              <a:buNone/>
              <a:defRPr sz="1400"/>
            </a:lvl4pPr>
            <a:lvl5pPr marL="1828601" indent="0">
              <a:buNone/>
              <a:defRPr sz="1400"/>
            </a:lvl5pPr>
            <a:lvl6pPr marL="2285751" indent="0">
              <a:buNone/>
              <a:defRPr sz="1400"/>
            </a:lvl6pPr>
            <a:lvl7pPr marL="2742901" indent="0">
              <a:buNone/>
              <a:defRPr sz="1400"/>
            </a:lvl7pPr>
            <a:lvl8pPr marL="3200052" indent="0">
              <a:buNone/>
              <a:defRPr sz="1400"/>
            </a:lvl8pPr>
            <a:lvl9pPr marL="3657201"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8F3EB806-EBE1-43F9-B9DD-AA3B1ABA1DD9}"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620840" y="10081534"/>
            <a:ext cx="14504987" cy="285137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6278226" y="10081534"/>
            <a:ext cx="14504988" cy="285137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3BB19FB7-1ED1-47F4-A87C-51CACF0B25D5}"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620840" y="9670597"/>
            <a:ext cx="14316075" cy="4031796"/>
          </a:xfrm>
        </p:spPr>
        <p:txBody>
          <a:bodyPr anchor="b"/>
          <a:lstStyle>
            <a:lvl1pPr marL="0" indent="0">
              <a:buNone/>
              <a:defRPr sz="2400" b="1"/>
            </a:lvl1pPr>
            <a:lvl2pPr marL="457151" indent="0">
              <a:buNone/>
              <a:defRPr sz="2000" b="1"/>
            </a:lvl2pPr>
            <a:lvl3pPr marL="914300" indent="0">
              <a:buNone/>
              <a:defRPr sz="1800" b="1"/>
            </a:lvl3pPr>
            <a:lvl4pPr marL="1371451" indent="0">
              <a:buNone/>
              <a:defRPr sz="1600" b="1"/>
            </a:lvl4pPr>
            <a:lvl5pPr marL="1828601" indent="0">
              <a:buNone/>
              <a:defRPr sz="1600" b="1"/>
            </a:lvl5pPr>
            <a:lvl6pPr marL="2285751" indent="0">
              <a:buNone/>
              <a:defRPr sz="1600" b="1"/>
            </a:lvl6pPr>
            <a:lvl7pPr marL="2742901" indent="0">
              <a:buNone/>
              <a:defRPr sz="1600" b="1"/>
            </a:lvl7pPr>
            <a:lvl8pPr marL="3200052" indent="0">
              <a:buNone/>
              <a:defRPr sz="1600" b="1"/>
            </a:lvl8pPr>
            <a:lvl9pPr marL="3657201"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1620840" y="13702394"/>
            <a:ext cx="14316075" cy="248929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6460790" y="9670597"/>
            <a:ext cx="14322425" cy="4031796"/>
          </a:xfrm>
        </p:spPr>
        <p:txBody>
          <a:bodyPr anchor="b"/>
          <a:lstStyle>
            <a:lvl1pPr marL="0" indent="0">
              <a:buNone/>
              <a:defRPr sz="2400" b="1"/>
            </a:lvl1pPr>
            <a:lvl2pPr marL="457151" indent="0">
              <a:buNone/>
              <a:defRPr sz="2000" b="1"/>
            </a:lvl2pPr>
            <a:lvl3pPr marL="914300" indent="0">
              <a:buNone/>
              <a:defRPr sz="1800" b="1"/>
            </a:lvl3pPr>
            <a:lvl4pPr marL="1371451" indent="0">
              <a:buNone/>
              <a:defRPr sz="1600" b="1"/>
            </a:lvl4pPr>
            <a:lvl5pPr marL="1828601" indent="0">
              <a:buNone/>
              <a:defRPr sz="1600" b="1"/>
            </a:lvl5pPr>
            <a:lvl6pPr marL="2285751" indent="0">
              <a:buNone/>
              <a:defRPr sz="1600" b="1"/>
            </a:lvl6pPr>
            <a:lvl7pPr marL="2742901" indent="0">
              <a:buNone/>
              <a:defRPr sz="1600" b="1"/>
            </a:lvl7pPr>
            <a:lvl8pPr marL="3200052" indent="0">
              <a:buNone/>
              <a:defRPr sz="1600" b="1"/>
            </a:lvl8pPr>
            <a:lvl9pPr marL="3657201"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6460790" y="13702394"/>
            <a:ext cx="14322425" cy="248929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endParaRPr lang="en-US" altLang="zh-CN"/>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53E703A8-63F0-4DEC-9660-2CD2EC401B02}"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endParaRPr lang="en-US" altLang="zh-CN"/>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BC1DF2C2-9208-4998-8A66-4A66F88F19FA}"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p>
        </p:txBody>
      </p:sp>
      <p:sp>
        <p:nvSpPr>
          <p:cNvPr id="3" name="Rectangle 5"/>
          <p:cNvSpPr>
            <a:spLocks noGrp="1" noChangeArrowheads="1"/>
          </p:cNvSpPr>
          <p:nvPr>
            <p:ph type="ftr" sz="quarter" idx="11"/>
          </p:nvPr>
        </p:nvSpPr>
        <p:spPr>
          <a:ln/>
        </p:spPr>
        <p:txBody>
          <a:bodyPr/>
          <a:lstStyle>
            <a:lvl1pPr>
              <a:defRPr/>
            </a:lvl1pPr>
          </a:lstStyle>
          <a:p>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7A818F8B-3081-46D0-817F-11234F0E2817}"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20838" y="1719944"/>
            <a:ext cx="10660062" cy="732064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2669840" y="1719944"/>
            <a:ext cx="18113374" cy="368753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620838" y="9040586"/>
            <a:ext cx="10660062" cy="29554714"/>
          </a:xfrm>
        </p:spPr>
        <p:txBody>
          <a:bodyPr/>
          <a:lstStyle>
            <a:lvl1pPr marL="0" indent="0">
              <a:buNone/>
              <a:defRPr sz="1400"/>
            </a:lvl1pPr>
            <a:lvl2pPr marL="457151" indent="0">
              <a:buNone/>
              <a:defRPr sz="1200"/>
            </a:lvl2pPr>
            <a:lvl3pPr marL="914300" indent="0">
              <a:buNone/>
              <a:defRPr sz="1000"/>
            </a:lvl3pPr>
            <a:lvl4pPr marL="1371451" indent="0">
              <a:buNone/>
              <a:defRPr sz="900"/>
            </a:lvl4pPr>
            <a:lvl5pPr marL="1828601" indent="0">
              <a:buNone/>
              <a:defRPr sz="900"/>
            </a:lvl5pPr>
            <a:lvl6pPr marL="2285751" indent="0">
              <a:buNone/>
              <a:defRPr sz="900"/>
            </a:lvl6pPr>
            <a:lvl7pPr marL="2742901" indent="0">
              <a:buNone/>
              <a:defRPr sz="900"/>
            </a:lvl7pPr>
            <a:lvl8pPr marL="3200052" indent="0">
              <a:buNone/>
              <a:defRPr sz="900"/>
            </a:lvl8pPr>
            <a:lvl9pPr marL="3657201"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2AD0CAD8-B804-4231-B9CA-62D934D9778A}"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51589" y="30243236"/>
            <a:ext cx="19442112" cy="357051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6351589" y="3860348"/>
            <a:ext cx="19442112" cy="25922967"/>
          </a:xfrm>
        </p:spPr>
        <p:txBody>
          <a:bodyPr/>
          <a:lstStyle>
            <a:lvl1pPr marL="0" indent="0">
              <a:buNone/>
              <a:defRPr sz="3200"/>
            </a:lvl1pPr>
            <a:lvl2pPr marL="457151" indent="0">
              <a:buNone/>
              <a:defRPr sz="2800"/>
            </a:lvl2pPr>
            <a:lvl3pPr marL="914300" indent="0">
              <a:buNone/>
              <a:defRPr sz="2400"/>
            </a:lvl3pPr>
            <a:lvl4pPr marL="1371451" indent="0">
              <a:buNone/>
              <a:defRPr sz="2000"/>
            </a:lvl4pPr>
            <a:lvl5pPr marL="1828601" indent="0">
              <a:buNone/>
              <a:defRPr sz="2000"/>
            </a:lvl5pPr>
            <a:lvl6pPr marL="2285751" indent="0">
              <a:buNone/>
              <a:defRPr sz="2000"/>
            </a:lvl6pPr>
            <a:lvl7pPr marL="2742901" indent="0">
              <a:buNone/>
              <a:defRPr sz="2000"/>
            </a:lvl7pPr>
            <a:lvl8pPr marL="3200052" indent="0">
              <a:buNone/>
              <a:defRPr sz="2000"/>
            </a:lvl8pPr>
            <a:lvl9pPr marL="3657201" indent="0">
              <a:buNone/>
              <a:defRPr sz="2000"/>
            </a:lvl9pPr>
          </a:lstStyle>
          <a:p>
            <a:pPr lvl="0"/>
            <a:endParaRPr lang="zh-CN" altLang="en-US" noProof="0"/>
          </a:p>
        </p:txBody>
      </p:sp>
      <p:sp>
        <p:nvSpPr>
          <p:cNvPr id="4" name="文本占位符 3"/>
          <p:cNvSpPr>
            <a:spLocks noGrp="1"/>
          </p:cNvSpPr>
          <p:nvPr>
            <p:ph type="body" sz="half" idx="2"/>
          </p:nvPr>
        </p:nvSpPr>
        <p:spPr>
          <a:xfrm>
            <a:off x="6351589" y="33813750"/>
            <a:ext cx="19442112" cy="5071383"/>
          </a:xfrm>
        </p:spPr>
        <p:txBody>
          <a:bodyPr/>
          <a:lstStyle>
            <a:lvl1pPr marL="0" indent="0">
              <a:buNone/>
              <a:defRPr sz="1400"/>
            </a:lvl1pPr>
            <a:lvl2pPr marL="457151" indent="0">
              <a:buNone/>
              <a:defRPr sz="1200"/>
            </a:lvl2pPr>
            <a:lvl3pPr marL="914300" indent="0">
              <a:buNone/>
              <a:defRPr sz="1000"/>
            </a:lvl3pPr>
            <a:lvl4pPr marL="1371451" indent="0">
              <a:buNone/>
              <a:defRPr sz="900"/>
            </a:lvl4pPr>
            <a:lvl5pPr marL="1828601" indent="0">
              <a:buNone/>
              <a:defRPr sz="900"/>
            </a:lvl5pPr>
            <a:lvl6pPr marL="2285751" indent="0">
              <a:buNone/>
              <a:defRPr sz="900"/>
            </a:lvl6pPr>
            <a:lvl7pPr marL="2742901" indent="0">
              <a:buNone/>
              <a:defRPr sz="900"/>
            </a:lvl7pPr>
            <a:lvl8pPr marL="3200052" indent="0">
              <a:buNone/>
              <a:defRPr sz="900"/>
            </a:lvl8pPr>
            <a:lvl9pPr marL="3657201"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3BC93EA5-0192-4408-B1C0-C76CD263DA70}"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0838" y="1730375"/>
            <a:ext cx="29162375" cy="7200900"/>
          </a:xfrm>
          <a:prstGeom prst="rect">
            <a:avLst/>
          </a:prstGeom>
          <a:noFill/>
          <a:ln w="9525">
            <a:noFill/>
            <a:miter lim="800000"/>
            <a:headEnd/>
            <a:tailEnd/>
          </a:ln>
        </p:spPr>
        <p:txBody>
          <a:bodyPr vert="horz" wrap="square" lIns="472799" tIns="236389" rIns="472799" bIns="236389"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1620838" y="10082213"/>
            <a:ext cx="29162375" cy="28513087"/>
          </a:xfrm>
          <a:prstGeom prst="rect">
            <a:avLst/>
          </a:prstGeom>
          <a:noFill/>
          <a:ln w="9525">
            <a:noFill/>
            <a:miter lim="800000"/>
            <a:headEnd/>
            <a:tailEnd/>
          </a:ln>
        </p:spPr>
        <p:txBody>
          <a:bodyPr vert="horz" wrap="square" lIns="472799" tIns="236389" rIns="472799" bIns="236389"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1268" name="Rectangle 4"/>
          <p:cNvSpPr>
            <a:spLocks noGrp="1" noChangeArrowheads="1"/>
          </p:cNvSpPr>
          <p:nvPr>
            <p:ph type="dt" sz="half" idx="2"/>
          </p:nvPr>
        </p:nvSpPr>
        <p:spPr bwMode="auto">
          <a:xfrm>
            <a:off x="1620838" y="39344600"/>
            <a:ext cx="7559675" cy="3000375"/>
          </a:xfrm>
          <a:prstGeom prst="rect">
            <a:avLst/>
          </a:prstGeom>
          <a:noFill/>
          <a:ln w="9525">
            <a:noFill/>
            <a:miter lim="800000"/>
            <a:headEnd/>
            <a:tailEnd/>
          </a:ln>
          <a:effectLst/>
        </p:spPr>
        <p:txBody>
          <a:bodyPr vert="horz" wrap="square" lIns="472799" tIns="236389" rIns="472799" bIns="236389" numCol="1" anchor="t" anchorCtr="0" compatLnSpc="1">
            <a:prstTxWarp prst="textNoShape">
              <a:avLst/>
            </a:prstTxWarp>
          </a:bodyPr>
          <a:lstStyle>
            <a:lvl1pPr>
              <a:defRPr sz="7200"/>
            </a:lvl1pPr>
          </a:lstStyle>
          <a:p>
            <a:endParaRPr lang="en-US" altLang="zh-CN"/>
          </a:p>
        </p:txBody>
      </p:sp>
      <p:sp>
        <p:nvSpPr>
          <p:cNvPr id="11269" name="Rectangle 5"/>
          <p:cNvSpPr>
            <a:spLocks noGrp="1" noChangeArrowheads="1"/>
          </p:cNvSpPr>
          <p:nvPr>
            <p:ph type="ftr" sz="quarter" idx="3"/>
          </p:nvPr>
        </p:nvSpPr>
        <p:spPr bwMode="auto">
          <a:xfrm>
            <a:off x="11071225" y="39344600"/>
            <a:ext cx="10261600" cy="3000375"/>
          </a:xfrm>
          <a:prstGeom prst="rect">
            <a:avLst/>
          </a:prstGeom>
          <a:noFill/>
          <a:ln w="9525">
            <a:noFill/>
            <a:miter lim="800000"/>
            <a:headEnd/>
            <a:tailEnd/>
          </a:ln>
          <a:effectLst/>
        </p:spPr>
        <p:txBody>
          <a:bodyPr vert="horz" wrap="square" lIns="472799" tIns="236389" rIns="472799" bIns="236389" numCol="1" anchor="t" anchorCtr="0" compatLnSpc="1">
            <a:prstTxWarp prst="textNoShape">
              <a:avLst/>
            </a:prstTxWarp>
          </a:bodyPr>
          <a:lstStyle>
            <a:lvl1pPr algn="ctr">
              <a:defRPr sz="7200"/>
            </a:lvl1pPr>
          </a:lstStyle>
          <a:p>
            <a:endParaRPr lang="en-US" altLang="zh-CN"/>
          </a:p>
        </p:txBody>
      </p:sp>
      <p:sp>
        <p:nvSpPr>
          <p:cNvPr id="11270" name="Rectangle 6"/>
          <p:cNvSpPr>
            <a:spLocks noGrp="1" noChangeArrowheads="1"/>
          </p:cNvSpPr>
          <p:nvPr>
            <p:ph type="sldNum" sz="quarter" idx="4"/>
          </p:nvPr>
        </p:nvSpPr>
        <p:spPr bwMode="auto">
          <a:xfrm>
            <a:off x="23223538" y="39344600"/>
            <a:ext cx="7559675" cy="3000375"/>
          </a:xfrm>
          <a:prstGeom prst="rect">
            <a:avLst/>
          </a:prstGeom>
          <a:noFill/>
          <a:ln w="9525">
            <a:noFill/>
            <a:miter lim="800000"/>
            <a:headEnd/>
            <a:tailEnd/>
          </a:ln>
          <a:effectLst/>
        </p:spPr>
        <p:txBody>
          <a:bodyPr vert="horz" wrap="square" lIns="472799" tIns="236389" rIns="472799" bIns="236389" numCol="1" anchor="t" anchorCtr="0" compatLnSpc="1">
            <a:prstTxWarp prst="textNoShape">
              <a:avLst/>
            </a:prstTxWarp>
          </a:bodyPr>
          <a:lstStyle>
            <a:lvl1pPr algn="r">
              <a:defRPr sz="7200"/>
            </a:lvl1pPr>
          </a:lstStyle>
          <a:p>
            <a:fld id="{825A464D-7F50-42EF-99A0-1EC71964808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Lst>
  <p:txStyles>
    <p:titleStyle>
      <a:lvl1pPr algn="ctr" defTabSz="4730750" rtl="0" eaLnBrk="0" fontAlgn="base" hangingPunct="0">
        <a:spcBef>
          <a:spcPct val="0"/>
        </a:spcBef>
        <a:spcAft>
          <a:spcPct val="0"/>
        </a:spcAft>
        <a:defRPr sz="22800">
          <a:solidFill>
            <a:schemeClr val="tx2"/>
          </a:solidFill>
          <a:latin typeface="+mj-lt"/>
          <a:ea typeface="+mj-ea"/>
          <a:cs typeface="宋体"/>
        </a:defRPr>
      </a:lvl1pPr>
      <a:lvl2pPr algn="ctr" defTabSz="4730750" rtl="0" eaLnBrk="0" fontAlgn="base" hangingPunct="0">
        <a:spcBef>
          <a:spcPct val="0"/>
        </a:spcBef>
        <a:spcAft>
          <a:spcPct val="0"/>
        </a:spcAft>
        <a:defRPr sz="22800">
          <a:solidFill>
            <a:schemeClr val="tx2"/>
          </a:solidFill>
          <a:latin typeface="Arial" charset="0"/>
          <a:ea typeface="宋体" pitchFamily="2" charset="-122"/>
          <a:cs typeface="宋体"/>
        </a:defRPr>
      </a:lvl2pPr>
      <a:lvl3pPr algn="ctr" defTabSz="4730750" rtl="0" eaLnBrk="0" fontAlgn="base" hangingPunct="0">
        <a:spcBef>
          <a:spcPct val="0"/>
        </a:spcBef>
        <a:spcAft>
          <a:spcPct val="0"/>
        </a:spcAft>
        <a:defRPr sz="22800">
          <a:solidFill>
            <a:schemeClr val="tx2"/>
          </a:solidFill>
          <a:latin typeface="Arial" charset="0"/>
          <a:ea typeface="宋体" pitchFamily="2" charset="-122"/>
          <a:cs typeface="宋体"/>
        </a:defRPr>
      </a:lvl3pPr>
      <a:lvl4pPr algn="ctr" defTabSz="4730750" rtl="0" eaLnBrk="0" fontAlgn="base" hangingPunct="0">
        <a:spcBef>
          <a:spcPct val="0"/>
        </a:spcBef>
        <a:spcAft>
          <a:spcPct val="0"/>
        </a:spcAft>
        <a:defRPr sz="22800">
          <a:solidFill>
            <a:schemeClr val="tx2"/>
          </a:solidFill>
          <a:latin typeface="Arial" charset="0"/>
          <a:ea typeface="宋体" pitchFamily="2" charset="-122"/>
          <a:cs typeface="宋体"/>
        </a:defRPr>
      </a:lvl4pPr>
      <a:lvl5pPr algn="ctr" defTabSz="4730750" rtl="0" eaLnBrk="0" fontAlgn="base" hangingPunct="0">
        <a:spcBef>
          <a:spcPct val="0"/>
        </a:spcBef>
        <a:spcAft>
          <a:spcPct val="0"/>
        </a:spcAft>
        <a:defRPr sz="22800">
          <a:solidFill>
            <a:schemeClr val="tx2"/>
          </a:solidFill>
          <a:latin typeface="Arial" charset="0"/>
          <a:ea typeface="宋体" pitchFamily="2" charset="-122"/>
          <a:cs typeface="宋体"/>
        </a:defRPr>
      </a:lvl5pPr>
      <a:lvl6pPr marL="457151" algn="ctr" defTabSz="4731823" rtl="0" fontAlgn="base">
        <a:spcBef>
          <a:spcPct val="0"/>
        </a:spcBef>
        <a:spcAft>
          <a:spcPct val="0"/>
        </a:spcAft>
        <a:defRPr sz="22800">
          <a:solidFill>
            <a:schemeClr val="tx2"/>
          </a:solidFill>
          <a:latin typeface="Arial" charset="0"/>
          <a:ea typeface="宋体" pitchFamily="2" charset="-122"/>
        </a:defRPr>
      </a:lvl6pPr>
      <a:lvl7pPr marL="914300" algn="ctr" defTabSz="4731823" rtl="0" fontAlgn="base">
        <a:spcBef>
          <a:spcPct val="0"/>
        </a:spcBef>
        <a:spcAft>
          <a:spcPct val="0"/>
        </a:spcAft>
        <a:defRPr sz="22800">
          <a:solidFill>
            <a:schemeClr val="tx2"/>
          </a:solidFill>
          <a:latin typeface="Arial" charset="0"/>
          <a:ea typeface="宋体" pitchFamily="2" charset="-122"/>
        </a:defRPr>
      </a:lvl7pPr>
      <a:lvl8pPr marL="1371451" algn="ctr" defTabSz="4731823" rtl="0" fontAlgn="base">
        <a:spcBef>
          <a:spcPct val="0"/>
        </a:spcBef>
        <a:spcAft>
          <a:spcPct val="0"/>
        </a:spcAft>
        <a:defRPr sz="22800">
          <a:solidFill>
            <a:schemeClr val="tx2"/>
          </a:solidFill>
          <a:latin typeface="Arial" charset="0"/>
          <a:ea typeface="宋体" pitchFamily="2" charset="-122"/>
        </a:defRPr>
      </a:lvl8pPr>
      <a:lvl9pPr marL="1828601" algn="ctr" defTabSz="4731823" rtl="0" fontAlgn="base">
        <a:spcBef>
          <a:spcPct val="0"/>
        </a:spcBef>
        <a:spcAft>
          <a:spcPct val="0"/>
        </a:spcAft>
        <a:defRPr sz="22800">
          <a:solidFill>
            <a:schemeClr val="tx2"/>
          </a:solidFill>
          <a:latin typeface="Arial" charset="0"/>
          <a:ea typeface="宋体" pitchFamily="2" charset="-122"/>
        </a:defRPr>
      </a:lvl9pPr>
    </p:titleStyle>
    <p:bodyStyle>
      <a:lvl1pPr marL="1773238" indent="-1773238" algn="l" defTabSz="4730750" rtl="0" eaLnBrk="0" fontAlgn="base" hangingPunct="0">
        <a:spcBef>
          <a:spcPct val="20000"/>
        </a:spcBef>
        <a:spcAft>
          <a:spcPct val="0"/>
        </a:spcAft>
        <a:buChar char="•"/>
        <a:defRPr sz="16600">
          <a:solidFill>
            <a:schemeClr val="tx1"/>
          </a:solidFill>
          <a:latin typeface="+mn-lt"/>
          <a:ea typeface="+mn-ea"/>
          <a:cs typeface="宋体"/>
        </a:defRPr>
      </a:lvl1pPr>
      <a:lvl2pPr marL="3843338" indent="-1477963" algn="l" defTabSz="4730750" rtl="0" eaLnBrk="0" fontAlgn="base" hangingPunct="0">
        <a:spcBef>
          <a:spcPct val="20000"/>
        </a:spcBef>
        <a:spcAft>
          <a:spcPct val="0"/>
        </a:spcAft>
        <a:buChar char="–"/>
        <a:defRPr sz="14500">
          <a:solidFill>
            <a:schemeClr val="tx1"/>
          </a:solidFill>
          <a:latin typeface="+mn-lt"/>
          <a:ea typeface="+mn-ea"/>
          <a:cs typeface="宋体"/>
        </a:defRPr>
      </a:lvl2pPr>
      <a:lvl3pPr marL="5913438" indent="-1181100" algn="l" defTabSz="4730750" rtl="0" eaLnBrk="0" fontAlgn="base" hangingPunct="0">
        <a:spcBef>
          <a:spcPct val="20000"/>
        </a:spcBef>
        <a:spcAft>
          <a:spcPct val="0"/>
        </a:spcAft>
        <a:buChar char="•"/>
        <a:defRPr sz="12400">
          <a:solidFill>
            <a:schemeClr val="tx1"/>
          </a:solidFill>
          <a:latin typeface="+mn-lt"/>
          <a:ea typeface="+mn-ea"/>
          <a:cs typeface="宋体"/>
        </a:defRPr>
      </a:lvl3pPr>
      <a:lvl4pPr marL="8278813" indent="-1181100" algn="l" defTabSz="4730750" rtl="0" eaLnBrk="0" fontAlgn="base" hangingPunct="0">
        <a:spcBef>
          <a:spcPct val="20000"/>
        </a:spcBef>
        <a:spcAft>
          <a:spcPct val="0"/>
        </a:spcAft>
        <a:buChar char="–"/>
        <a:defRPr sz="10400">
          <a:solidFill>
            <a:schemeClr val="tx1"/>
          </a:solidFill>
          <a:latin typeface="+mn-lt"/>
          <a:ea typeface="+mn-ea"/>
          <a:cs typeface="宋体"/>
        </a:defRPr>
      </a:lvl4pPr>
      <a:lvl5pPr marL="10645775" indent="-1181100" algn="l" defTabSz="4730750" rtl="0" eaLnBrk="0" fontAlgn="base" hangingPunct="0">
        <a:spcBef>
          <a:spcPct val="20000"/>
        </a:spcBef>
        <a:spcAft>
          <a:spcPct val="0"/>
        </a:spcAft>
        <a:buChar char="»"/>
        <a:defRPr sz="10400">
          <a:solidFill>
            <a:schemeClr val="tx1"/>
          </a:solidFill>
          <a:latin typeface="+mn-lt"/>
          <a:ea typeface="+mn-ea"/>
          <a:cs typeface="宋体"/>
        </a:defRPr>
      </a:lvl5pPr>
      <a:lvl6pPr marL="11103353" indent="-1182559" algn="l" defTabSz="4731823" rtl="0" fontAlgn="base">
        <a:spcBef>
          <a:spcPct val="20000"/>
        </a:spcBef>
        <a:spcAft>
          <a:spcPct val="0"/>
        </a:spcAft>
        <a:buChar char="»"/>
        <a:defRPr sz="10400">
          <a:solidFill>
            <a:schemeClr val="tx1"/>
          </a:solidFill>
          <a:latin typeface="+mn-lt"/>
          <a:ea typeface="+mn-ea"/>
        </a:defRPr>
      </a:lvl6pPr>
      <a:lvl7pPr marL="11560504" indent="-1182559" algn="l" defTabSz="4731823" rtl="0" fontAlgn="base">
        <a:spcBef>
          <a:spcPct val="20000"/>
        </a:spcBef>
        <a:spcAft>
          <a:spcPct val="0"/>
        </a:spcAft>
        <a:buChar char="»"/>
        <a:defRPr sz="10400">
          <a:solidFill>
            <a:schemeClr val="tx1"/>
          </a:solidFill>
          <a:latin typeface="+mn-lt"/>
          <a:ea typeface="+mn-ea"/>
        </a:defRPr>
      </a:lvl7pPr>
      <a:lvl8pPr marL="12017653" indent="-1182559" algn="l" defTabSz="4731823" rtl="0" fontAlgn="base">
        <a:spcBef>
          <a:spcPct val="20000"/>
        </a:spcBef>
        <a:spcAft>
          <a:spcPct val="0"/>
        </a:spcAft>
        <a:buChar char="»"/>
        <a:defRPr sz="10400">
          <a:solidFill>
            <a:schemeClr val="tx1"/>
          </a:solidFill>
          <a:latin typeface="+mn-lt"/>
          <a:ea typeface="+mn-ea"/>
        </a:defRPr>
      </a:lvl8pPr>
      <a:lvl9pPr marL="12474804" indent="-1182559" algn="l" defTabSz="4731823" rtl="0" fontAlgn="base">
        <a:spcBef>
          <a:spcPct val="20000"/>
        </a:spcBef>
        <a:spcAft>
          <a:spcPct val="0"/>
        </a:spcAft>
        <a:buChar char="»"/>
        <a:defRPr sz="10400">
          <a:solidFill>
            <a:schemeClr val="tx1"/>
          </a:solidFill>
          <a:latin typeface="+mn-lt"/>
          <a:ea typeface="+mn-ea"/>
        </a:defRPr>
      </a:lvl9pPr>
    </p:bodyStyle>
    <p:otherStyle>
      <a:defPPr>
        <a:defRPr lang="zh-CN"/>
      </a:defPPr>
      <a:lvl1pPr marL="0" algn="l" defTabSz="914300" rtl="0" eaLnBrk="1" latinLnBrk="0" hangingPunct="1">
        <a:defRPr sz="1800" kern="1200">
          <a:solidFill>
            <a:schemeClr val="tx1"/>
          </a:solidFill>
          <a:latin typeface="+mn-lt"/>
          <a:ea typeface="+mn-ea"/>
          <a:cs typeface="+mn-cs"/>
        </a:defRPr>
      </a:lvl1pPr>
      <a:lvl2pPr marL="457151" algn="l" defTabSz="914300" rtl="0" eaLnBrk="1" latinLnBrk="0" hangingPunct="1">
        <a:defRPr sz="1800" kern="1200">
          <a:solidFill>
            <a:schemeClr val="tx1"/>
          </a:solidFill>
          <a:latin typeface="+mn-lt"/>
          <a:ea typeface="+mn-ea"/>
          <a:cs typeface="+mn-cs"/>
        </a:defRPr>
      </a:lvl2pPr>
      <a:lvl3pPr marL="914300" algn="l" defTabSz="914300" rtl="0" eaLnBrk="1" latinLnBrk="0" hangingPunct="1">
        <a:defRPr sz="1800" kern="1200">
          <a:solidFill>
            <a:schemeClr val="tx1"/>
          </a:solidFill>
          <a:latin typeface="+mn-lt"/>
          <a:ea typeface="+mn-ea"/>
          <a:cs typeface="+mn-cs"/>
        </a:defRPr>
      </a:lvl3pPr>
      <a:lvl4pPr marL="1371451" algn="l" defTabSz="914300" rtl="0" eaLnBrk="1" latinLnBrk="0" hangingPunct="1">
        <a:defRPr sz="1800" kern="1200">
          <a:solidFill>
            <a:schemeClr val="tx1"/>
          </a:solidFill>
          <a:latin typeface="+mn-lt"/>
          <a:ea typeface="+mn-ea"/>
          <a:cs typeface="+mn-cs"/>
        </a:defRPr>
      </a:lvl4pPr>
      <a:lvl5pPr marL="1828601" algn="l" defTabSz="914300" rtl="0" eaLnBrk="1" latinLnBrk="0" hangingPunct="1">
        <a:defRPr sz="1800" kern="1200">
          <a:solidFill>
            <a:schemeClr val="tx1"/>
          </a:solidFill>
          <a:latin typeface="+mn-lt"/>
          <a:ea typeface="+mn-ea"/>
          <a:cs typeface="+mn-cs"/>
        </a:defRPr>
      </a:lvl5pPr>
      <a:lvl6pPr marL="2285751" algn="l" defTabSz="914300" rtl="0" eaLnBrk="1" latinLnBrk="0" hangingPunct="1">
        <a:defRPr sz="1800" kern="1200">
          <a:solidFill>
            <a:schemeClr val="tx1"/>
          </a:solidFill>
          <a:latin typeface="+mn-lt"/>
          <a:ea typeface="+mn-ea"/>
          <a:cs typeface="+mn-cs"/>
        </a:defRPr>
      </a:lvl6pPr>
      <a:lvl7pPr marL="2742901" algn="l" defTabSz="914300" rtl="0" eaLnBrk="1" latinLnBrk="0" hangingPunct="1">
        <a:defRPr sz="1800" kern="1200">
          <a:solidFill>
            <a:schemeClr val="tx1"/>
          </a:solidFill>
          <a:latin typeface="+mn-lt"/>
          <a:ea typeface="+mn-ea"/>
          <a:cs typeface="+mn-cs"/>
        </a:defRPr>
      </a:lvl7pPr>
      <a:lvl8pPr marL="3200052" algn="l" defTabSz="914300" rtl="0" eaLnBrk="1" latinLnBrk="0" hangingPunct="1">
        <a:defRPr sz="1800" kern="1200">
          <a:solidFill>
            <a:schemeClr val="tx1"/>
          </a:solidFill>
          <a:latin typeface="+mn-lt"/>
          <a:ea typeface="+mn-ea"/>
          <a:cs typeface="+mn-cs"/>
        </a:defRPr>
      </a:lvl8pPr>
      <a:lvl9pPr marL="3657201" algn="l" defTabSz="9143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emf"/><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矩形 54"/>
          <p:cNvSpPr>
            <a:spLocks noChangeArrowheads="1"/>
          </p:cNvSpPr>
          <p:nvPr/>
        </p:nvSpPr>
        <p:spPr bwMode="auto">
          <a:xfrm>
            <a:off x="0" y="41548050"/>
            <a:ext cx="32404050" cy="1801813"/>
          </a:xfrm>
          <a:prstGeom prst="rect">
            <a:avLst/>
          </a:prstGeom>
          <a:solidFill>
            <a:srgbClr val="01489D"/>
          </a:solidFill>
          <a:ln w="9525" algn="ctr">
            <a:noFill/>
            <a:round/>
            <a:headEnd/>
            <a:tailEnd/>
          </a:ln>
        </p:spPr>
        <p:txBody>
          <a:bodyPr/>
          <a:lstStyle/>
          <a:p>
            <a:pPr defTabSz="911225" eaLnBrk="0" hangingPunct="0"/>
            <a:endParaRPr lang="zh-CN" altLang="en-US"/>
          </a:p>
        </p:txBody>
      </p:sp>
      <p:sp>
        <p:nvSpPr>
          <p:cNvPr id="13314" name="Text Box 3269"/>
          <p:cNvSpPr txBox="1">
            <a:spLocks noChangeArrowheads="1"/>
          </p:cNvSpPr>
          <p:nvPr/>
        </p:nvSpPr>
        <p:spPr bwMode="auto">
          <a:xfrm>
            <a:off x="6048375" y="41951275"/>
            <a:ext cx="20307300" cy="677863"/>
          </a:xfrm>
          <a:prstGeom prst="rect">
            <a:avLst/>
          </a:prstGeom>
          <a:noFill/>
          <a:ln w="9525">
            <a:noFill/>
            <a:miter lim="800000"/>
            <a:headEnd/>
            <a:tailEnd/>
          </a:ln>
        </p:spPr>
        <p:txBody>
          <a:bodyPr lIns="91421" tIns="45708" rIns="91421" bIns="45708">
            <a:spAutoFit/>
          </a:bodyPr>
          <a:lstStyle/>
          <a:p>
            <a:r>
              <a:rPr lang="zh-CN" altLang="en-US" sz="3800">
                <a:solidFill>
                  <a:schemeClr val="bg1"/>
                </a:solidFill>
              </a:rPr>
              <a:t>中国地质大学（北京）辐射与环境实验室    </a:t>
            </a:r>
            <a:r>
              <a:rPr lang="en-US" altLang="zh-CN" sz="3800">
                <a:solidFill>
                  <a:schemeClr val="bg1"/>
                </a:solidFill>
              </a:rPr>
              <a:t>RADIATION AND ENVIRONMENT LABORATORY</a:t>
            </a:r>
            <a:r>
              <a:rPr lang="en-US" altLang="zh-CN">
                <a:solidFill>
                  <a:schemeClr val="bg1"/>
                </a:solidFill>
              </a:rPr>
              <a:t> </a:t>
            </a:r>
          </a:p>
        </p:txBody>
      </p:sp>
      <p:pic>
        <p:nvPicPr>
          <p:cNvPr id="13315" name="Picture 2" descr="D:\地学会展览\IMG_8070-副本.jpg"/>
          <p:cNvPicPr>
            <a:picLocks noChangeAspect="1" noChangeArrowheads="1"/>
          </p:cNvPicPr>
          <p:nvPr/>
        </p:nvPicPr>
        <p:blipFill>
          <a:blip r:embed="rId2"/>
          <a:srcRect/>
          <a:stretch>
            <a:fillRect/>
          </a:stretch>
        </p:blipFill>
        <p:spPr bwMode="auto">
          <a:xfrm>
            <a:off x="0" y="-71438"/>
            <a:ext cx="32404050" cy="5473701"/>
          </a:xfrm>
          <a:prstGeom prst="rect">
            <a:avLst/>
          </a:prstGeom>
          <a:noFill/>
          <a:ln w="9525">
            <a:noFill/>
            <a:miter lim="800000"/>
            <a:headEnd/>
            <a:tailEnd/>
          </a:ln>
        </p:spPr>
      </p:pic>
      <p:sp>
        <p:nvSpPr>
          <p:cNvPr id="13316" name="Rectangle 11"/>
          <p:cNvSpPr>
            <a:spLocks noChangeArrowheads="1"/>
          </p:cNvSpPr>
          <p:nvPr/>
        </p:nvSpPr>
        <p:spPr bwMode="auto">
          <a:xfrm>
            <a:off x="0" y="328613"/>
            <a:ext cx="184150" cy="461962"/>
          </a:xfrm>
          <a:prstGeom prst="rect">
            <a:avLst/>
          </a:prstGeom>
          <a:noFill/>
          <a:ln w="9525">
            <a:noFill/>
            <a:miter lim="800000"/>
            <a:headEnd/>
            <a:tailEnd/>
          </a:ln>
        </p:spPr>
        <p:txBody>
          <a:bodyPr wrap="none" lIns="91430" tIns="45715" rIns="91430" bIns="45715" anchor="ctr">
            <a:spAutoFit/>
          </a:bodyPr>
          <a:lstStyle/>
          <a:p>
            <a:pPr eaLnBrk="0" hangingPunct="0"/>
            <a:endParaRPr lang="zh-CN" altLang="en-US"/>
          </a:p>
        </p:txBody>
      </p:sp>
      <p:sp>
        <p:nvSpPr>
          <p:cNvPr id="13317" name="Rectangle 13"/>
          <p:cNvSpPr>
            <a:spLocks noChangeArrowheads="1"/>
          </p:cNvSpPr>
          <p:nvPr/>
        </p:nvSpPr>
        <p:spPr bwMode="auto">
          <a:xfrm>
            <a:off x="0" y="328613"/>
            <a:ext cx="184150" cy="461962"/>
          </a:xfrm>
          <a:prstGeom prst="rect">
            <a:avLst/>
          </a:prstGeom>
          <a:noFill/>
          <a:ln w="9525">
            <a:noFill/>
            <a:miter lim="800000"/>
            <a:headEnd/>
            <a:tailEnd/>
          </a:ln>
        </p:spPr>
        <p:txBody>
          <a:bodyPr wrap="none" lIns="91430" tIns="45715" rIns="91430" bIns="45715" anchor="ctr">
            <a:spAutoFit/>
          </a:bodyPr>
          <a:lstStyle/>
          <a:p>
            <a:pPr eaLnBrk="0" hangingPunct="0"/>
            <a:endParaRPr lang="zh-CN" altLang="en-US"/>
          </a:p>
        </p:txBody>
      </p:sp>
      <p:sp>
        <p:nvSpPr>
          <p:cNvPr id="13318" name="Rectangle 17"/>
          <p:cNvSpPr>
            <a:spLocks noChangeArrowheads="1"/>
          </p:cNvSpPr>
          <p:nvPr/>
        </p:nvSpPr>
        <p:spPr bwMode="auto">
          <a:xfrm>
            <a:off x="0" y="328613"/>
            <a:ext cx="184150" cy="461962"/>
          </a:xfrm>
          <a:prstGeom prst="rect">
            <a:avLst/>
          </a:prstGeom>
          <a:noFill/>
          <a:ln w="9525">
            <a:noFill/>
            <a:miter lim="800000"/>
            <a:headEnd/>
            <a:tailEnd/>
          </a:ln>
        </p:spPr>
        <p:txBody>
          <a:bodyPr wrap="none" lIns="91430" tIns="45715" rIns="91430" bIns="45715" anchor="ctr">
            <a:spAutoFit/>
          </a:bodyPr>
          <a:lstStyle/>
          <a:p>
            <a:pPr eaLnBrk="0" hangingPunct="0"/>
            <a:endParaRPr lang="zh-CN" altLang="en-US"/>
          </a:p>
        </p:txBody>
      </p:sp>
      <p:sp>
        <p:nvSpPr>
          <p:cNvPr id="13319" name="Rectangle 19"/>
          <p:cNvSpPr>
            <a:spLocks noChangeArrowheads="1"/>
          </p:cNvSpPr>
          <p:nvPr/>
        </p:nvSpPr>
        <p:spPr bwMode="auto">
          <a:xfrm>
            <a:off x="0" y="24058563"/>
            <a:ext cx="184150" cy="461962"/>
          </a:xfrm>
          <a:prstGeom prst="rect">
            <a:avLst/>
          </a:prstGeom>
          <a:noFill/>
          <a:ln w="9525">
            <a:noFill/>
            <a:miter lim="800000"/>
            <a:headEnd/>
            <a:tailEnd/>
          </a:ln>
        </p:spPr>
        <p:txBody>
          <a:bodyPr wrap="none" lIns="91430" tIns="45715" rIns="91430" bIns="45715" anchor="ctr">
            <a:spAutoFit/>
          </a:bodyPr>
          <a:lstStyle/>
          <a:p>
            <a:pPr eaLnBrk="0" hangingPunct="0"/>
            <a:endParaRPr lang="zh-CN" altLang="en-US"/>
          </a:p>
        </p:txBody>
      </p:sp>
      <p:sp>
        <p:nvSpPr>
          <p:cNvPr id="13320" name="Text Box 25"/>
          <p:cNvSpPr txBox="1">
            <a:spLocks noChangeArrowheads="1"/>
          </p:cNvSpPr>
          <p:nvPr/>
        </p:nvSpPr>
        <p:spPr bwMode="auto">
          <a:xfrm>
            <a:off x="1296988" y="11552238"/>
            <a:ext cx="29883100" cy="3109912"/>
          </a:xfrm>
          <a:prstGeom prst="rect">
            <a:avLst/>
          </a:prstGeom>
          <a:noFill/>
          <a:ln w="9525">
            <a:noFill/>
            <a:miter lim="800000"/>
            <a:headEnd/>
            <a:tailEnd/>
          </a:ln>
        </p:spPr>
        <p:txBody>
          <a:bodyPr lIns="91364" tIns="45675" rIns="91364" bIns="45675">
            <a:spAutoFit/>
          </a:bodyPr>
          <a:lstStyle/>
          <a:p>
            <a:pPr defTabSz="4730750">
              <a:lnSpc>
                <a:spcPts val="6000"/>
              </a:lnSpc>
            </a:pPr>
            <a:r>
              <a:rPr lang="en-US" altLang="zh-CN" sz="6200" b="1">
                <a:solidFill>
                  <a:schemeClr val="accent2"/>
                </a:solidFill>
                <a:latin typeface="Times New Roman" pitchFamily="18" charset="0"/>
              </a:rPr>
              <a:t>Objective</a:t>
            </a:r>
          </a:p>
          <a:p>
            <a:pPr algn="just" defTabSz="4730750">
              <a:lnSpc>
                <a:spcPts val="6000"/>
              </a:lnSpc>
            </a:pPr>
            <a:r>
              <a:rPr lang="en-US" altLang="zh-CN" sz="4400">
                <a:latin typeface="Times New Roman" pitchFamily="18" charset="0"/>
                <a:cs typeface="Times New Roman" pitchFamily="18" charset="0"/>
              </a:rPr>
              <a:t>       </a:t>
            </a:r>
            <a:r>
              <a:rPr lang="en-US" altLang="zh-CN" sz="4400" baseline="30000">
                <a:latin typeface="Times New Roman" pitchFamily="18" charset="0"/>
                <a:cs typeface="Times New Roman" pitchFamily="18" charset="0"/>
              </a:rPr>
              <a:t>220</a:t>
            </a:r>
            <a:r>
              <a:rPr lang="en-US" altLang="zh-CN" sz="4400">
                <a:latin typeface="Times New Roman" pitchFamily="18" charset="0"/>
                <a:cs typeface="Times New Roman" pitchFamily="18" charset="0"/>
              </a:rPr>
              <a:t>Rn concentrations survey was carried out for the first time using a RAD7 portable radon monitor in Zhuhai City and Zhongshan  City, covered the total area of 1800 km</a:t>
            </a:r>
            <a:r>
              <a:rPr lang="en-US" altLang="zh-CN" sz="4400" baseline="30000">
                <a:latin typeface="Times New Roman" pitchFamily="18" charset="0"/>
                <a:cs typeface="Times New Roman" pitchFamily="18" charset="0"/>
              </a:rPr>
              <a:t>2</a:t>
            </a:r>
            <a:r>
              <a:rPr lang="en-US" altLang="zh-CN" sz="4400">
                <a:latin typeface="Times New Roman" pitchFamily="18" charset="0"/>
                <a:cs typeface="Times New Roman" pitchFamily="18" charset="0"/>
              </a:rPr>
              <a:t> in South China in order to study on </a:t>
            </a:r>
            <a:r>
              <a:rPr lang="en-US" altLang="zh-CN" sz="4400" baseline="30000">
                <a:latin typeface="Times New Roman" pitchFamily="18" charset="0"/>
                <a:cs typeface="Times New Roman" pitchFamily="18" charset="0"/>
              </a:rPr>
              <a:t>222</a:t>
            </a:r>
            <a:r>
              <a:rPr lang="en-US" altLang="zh-CN" sz="4400">
                <a:latin typeface="Times New Roman" pitchFamily="18" charset="0"/>
                <a:cs typeface="Times New Roman" pitchFamily="18" charset="0"/>
              </a:rPr>
              <a:t>Rn/</a:t>
            </a:r>
            <a:r>
              <a:rPr lang="en-US" altLang="zh-CN" sz="4400" baseline="30000">
                <a:latin typeface="Times New Roman" pitchFamily="18" charset="0"/>
                <a:cs typeface="Times New Roman" pitchFamily="18" charset="0"/>
              </a:rPr>
              <a:t>220</a:t>
            </a:r>
            <a:r>
              <a:rPr lang="en-US" altLang="zh-CN" sz="4400">
                <a:latin typeface="Times New Roman" pitchFamily="18" charset="0"/>
                <a:cs typeface="Times New Roman" pitchFamily="18" charset="0"/>
              </a:rPr>
              <a:t>Rn concentrations  in soil gas and the correlation between </a:t>
            </a:r>
            <a:r>
              <a:rPr lang="en-US" altLang="zh-CN" sz="4400" baseline="30000">
                <a:latin typeface="Times New Roman" pitchFamily="18" charset="0"/>
                <a:cs typeface="Times New Roman" pitchFamily="18" charset="0"/>
              </a:rPr>
              <a:t>220</a:t>
            </a:r>
            <a:r>
              <a:rPr lang="en-US" altLang="zh-CN" sz="4400">
                <a:latin typeface="Times New Roman" pitchFamily="18" charset="0"/>
                <a:cs typeface="Times New Roman" pitchFamily="18" charset="0"/>
              </a:rPr>
              <a:t>Rn concentrations and </a:t>
            </a:r>
            <a:r>
              <a:rPr lang="en-US" altLang="zh-CN" sz="4400" baseline="30000">
                <a:latin typeface="Times New Roman" pitchFamily="18" charset="0"/>
                <a:cs typeface="Times New Roman" pitchFamily="18" charset="0"/>
              </a:rPr>
              <a:t>232</a:t>
            </a:r>
            <a:r>
              <a:rPr lang="en-US" altLang="zh-CN" sz="4400">
                <a:latin typeface="Times New Roman" pitchFamily="18" charset="0"/>
                <a:cs typeface="Times New Roman" pitchFamily="18" charset="0"/>
              </a:rPr>
              <a:t>Th activity contents and geological background.</a:t>
            </a:r>
          </a:p>
        </p:txBody>
      </p:sp>
      <p:sp>
        <p:nvSpPr>
          <p:cNvPr id="13321" name="Text Box 26"/>
          <p:cNvSpPr txBox="1">
            <a:spLocks noChangeArrowheads="1"/>
          </p:cNvSpPr>
          <p:nvPr/>
        </p:nvSpPr>
        <p:spPr bwMode="auto">
          <a:xfrm>
            <a:off x="1081088" y="24499888"/>
            <a:ext cx="30464125" cy="2143125"/>
          </a:xfrm>
          <a:prstGeom prst="rect">
            <a:avLst/>
          </a:prstGeom>
          <a:noFill/>
          <a:ln w="9525">
            <a:noFill/>
            <a:miter lim="800000"/>
            <a:headEnd/>
            <a:tailEnd/>
          </a:ln>
        </p:spPr>
        <p:txBody>
          <a:bodyPr lIns="91364" tIns="45675" rIns="91364" bIns="45675">
            <a:spAutoFit/>
          </a:bodyPr>
          <a:lstStyle/>
          <a:p>
            <a:pPr marL="342900" indent="-342900" defTabSz="4730750">
              <a:spcBef>
                <a:spcPct val="15000"/>
              </a:spcBef>
            </a:pPr>
            <a:r>
              <a:rPr lang="en-US" altLang="zh-CN" sz="6200" b="1">
                <a:solidFill>
                  <a:schemeClr val="accent2"/>
                </a:solidFill>
                <a:latin typeface="Times New Roman" pitchFamily="18" charset="0"/>
              </a:rPr>
              <a:t> Investigation results</a:t>
            </a:r>
          </a:p>
          <a:p>
            <a:pPr marL="342900" indent="-342900" defTabSz="4730750">
              <a:spcBef>
                <a:spcPct val="15000"/>
              </a:spcBef>
            </a:pPr>
            <a:endParaRPr lang="en-US" altLang="zh-CN" sz="6200" b="1">
              <a:solidFill>
                <a:schemeClr val="accent2"/>
              </a:solidFill>
              <a:latin typeface="Times New Roman" pitchFamily="18" charset="0"/>
            </a:endParaRPr>
          </a:p>
        </p:txBody>
      </p:sp>
      <p:sp>
        <p:nvSpPr>
          <p:cNvPr id="2335" name="Rectangle 287"/>
          <p:cNvSpPr>
            <a:spLocks noChangeArrowheads="1"/>
          </p:cNvSpPr>
          <p:nvPr/>
        </p:nvSpPr>
        <p:spPr bwMode="auto">
          <a:xfrm>
            <a:off x="936625" y="6575425"/>
            <a:ext cx="23258463" cy="3465513"/>
          </a:xfrm>
          <a:prstGeom prst="rect">
            <a:avLst/>
          </a:prstGeom>
          <a:noFill/>
          <a:ln w="9525">
            <a:noFill/>
            <a:miter lim="800000"/>
            <a:headEnd/>
            <a:tailEnd/>
          </a:ln>
          <a:effectLst/>
        </p:spPr>
        <p:txBody>
          <a:bodyPr lIns="91430" tIns="45715" rIns="44431" bIns="0" anchor="ctr">
            <a:spAutoFit/>
          </a:bodyPr>
          <a:lstStyle/>
          <a:p>
            <a:pPr algn="ctr">
              <a:lnSpc>
                <a:spcPts val="7000"/>
              </a:lnSpc>
            </a:pPr>
            <a:r>
              <a:rPr lang="en-US" altLang="zh-CN" sz="7200" b="1">
                <a:latin typeface="Times New Roman" pitchFamily="18" charset="0"/>
                <a:cs typeface="Times New Roman" pitchFamily="18" charset="0"/>
              </a:rPr>
              <a:t>The Level and Distribution of </a:t>
            </a:r>
            <a:r>
              <a:rPr lang="en-US" altLang="zh-CN" sz="7200" b="1" baseline="30000">
                <a:latin typeface="Times New Roman" pitchFamily="18" charset="0"/>
                <a:cs typeface="Times New Roman" pitchFamily="18" charset="0"/>
              </a:rPr>
              <a:t>220</a:t>
            </a:r>
            <a:r>
              <a:rPr lang="en-US" altLang="zh-CN" sz="7200" b="1">
                <a:latin typeface="Times New Roman" pitchFamily="18" charset="0"/>
                <a:cs typeface="Times New Roman" pitchFamily="18" charset="0"/>
              </a:rPr>
              <a:t>Rn Concentrations in Soil Gas in Guangdong Province, China</a:t>
            </a:r>
            <a:endParaRPr lang="zh-CN" altLang="en-US" sz="7200" b="1">
              <a:latin typeface="Times New Roman" pitchFamily="18" charset="0"/>
              <a:cs typeface="Times New Roman" pitchFamily="18" charset="0"/>
            </a:endParaRPr>
          </a:p>
          <a:p>
            <a:pPr algn="ctr">
              <a:lnSpc>
                <a:spcPts val="7000"/>
              </a:lnSpc>
            </a:pPr>
            <a:endParaRPr lang="en-US" altLang="zh-CN" sz="7200" b="1">
              <a:latin typeface="Times New Roman" pitchFamily="18" charset="0"/>
              <a:cs typeface="Times New Roman" pitchFamily="18" charset="0"/>
            </a:endParaRPr>
          </a:p>
          <a:p>
            <a:pPr eaLnBrk="0" hangingPunct="0">
              <a:lnSpc>
                <a:spcPts val="7000"/>
              </a:lnSpc>
            </a:pPr>
            <a:endParaRPr lang="en-US" altLang="zh-CN" sz="1800"/>
          </a:p>
        </p:txBody>
      </p:sp>
      <p:sp>
        <p:nvSpPr>
          <p:cNvPr id="13323" name="Rectangle 288"/>
          <p:cNvSpPr>
            <a:spLocks noChangeArrowheads="1"/>
          </p:cNvSpPr>
          <p:nvPr/>
        </p:nvSpPr>
        <p:spPr bwMode="auto">
          <a:xfrm>
            <a:off x="3527425" y="8569325"/>
            <a:ext cx="19083338" cy="1246188"/>
          </a:xfrm>
          <a:prstGeom prst="rect">
            <a:avLst/>
          </a:prstGeom>
          <a:noFill/>
          <a:ln w="9525">
            <a:noFill/>
            <a:miter lim="800000"/>
            <a:headEnd/>
            <a:tailEnd/>
          </a:ln>
        </p:spPr>
        <p:txBody>
          <a:bodyPr lIns="91430" tIns="45715" rIns="91430" bIns="45715" anchor="ctr">
            <a:spAutoFit/>
          </a:bodyPr>
          <a:lstStyle/>
          <a:p>
            <a:r>
              <a:rPr lang="en-US" altLang="zh-CN" sz="3900" b="1">
                <a:latin typeface="Times New Roman" pitchFamily="18" charset="0"/>
                <a:cs typeface="Times New Roman" pitchFamily="18" charset="0"/>
              </a:rPr>
              <a:t>Wang Nanping, Peng Aimin, Xiao Lei, Chu Xingming, Yin Yin and Qin Chunyan</a:t>
            </a:r>
            <a:endParaRPr lang="en-US" altLang="zh-CN" sz="3900"/>
          </a:p>
          <a:p>
            <a:pPr eaLnBrk="0" hangingPunct="0"/>
            <a:r>
              <a:rPr lang="en-US" altLang="zh-CN" sz="1800"/>
              <a:t/>
            </a:r>
            <a:br>
              <a:rPr lang="en-US" altLang="zh-CN" sz="1800"/>
            </a:br>
            <a:endParaRPr lang="en-US" altLang="zh-CN" sz="1800"/>
          </a:p>
        </p:txBody>
      </p:sp>
      <p:sp>
        <p:nvSpPr>
          <p:cNvPr id="13324" name="Rectangle 291"/>
          <p:cNvSpPr>
            <a:spLocks noChangeArrowheads="1"/>
          </p:cNvSpPr>
          <p:nvPr/>
        </p:nvSpPr>
        <p:spPr bwMode="auto">
          <a:xfrm>
            <a:off x="1944688" y="9848850"/>
            <a:ext cx="23114000" cy="1892300"/>
          </a:xfrm>
          <a:prstGeom prst="rect">
            <a:avLst/>
          </a:prstGeom>
          <a:noFill/>
          <a:ln w="9525">
            <a:noFill/>
            <a:miter lim="800000"/>
            <a:headEnd/>
            <a:tailEnd/>
          </a:ln>
        </p:spPr>
        <p:txBody>
          <a:bodyPr lIns="91430" tIns="45715" rIns="91430" bIns="45715" anchor="ctr">
            <a:spAutoFit/>
          </a:bodyPr>
          <a:lstStyle/>
          <a:p>
            <a:pPr marL="741363" indent="-741363" algn="ctr" defTabSz="912813"/>
            <a:r>
              <a:rPr lang="en-US" altLang="zh-CN" sz="3900">
                <a:latin typeface="Times New Roman" pitchFamily="18" charset="0"/>
                <a:cs typeface="Times New Roman" pitchFamily="18" charset="0"/>
              </a:rPr>
              <a:t>School of Geophysics and Information Technology and Key Laboratory of Geo-detection (China University of Geosciences, Beijing), Ministry of Education, Beijing 100083, China; </a:t>
            </a:r>
            <a:r>
              <a:rPr lang="en-US" altLang="zh-CN" sz="3900" b="1">
                <a:latin typeface="Times New Roman" pitchFamily="18" charset="0"/>
                <a:cs typeface="Times New Roman" pitchFamily="18" charset="0"/>
              </a:rPr>
              <a:t>Email:npwang@cugb.edu.cn</a:t>
            </a:r>
            <a:endParaRPr lang="zh-CN" altLang="en-US" sz="3900" b="1">
              <a:latin typeface="Times New Roman" pitchFamily="18" charset="0"/>
              <a:cs typeface="Times New Roman" pitchFamily="18" charset="0"/>
            </a:endParaRPr>
          </a:p>
          <a:p>
            <a:pPr marL="741363" indent="-741363" defTabSz="912813" eaLnBrk="0" hangingPunct="0">
              <a:buFont typeface="Arial" charset="0"/>
              <a:buAutoNum type="arabicPeriod"/>
            </a:pPr>
            <a:endParaRPr lang="en-US" altLang="zh-CN" sz="3900"/>
          </a:p>
        </p:txBody>
      </p:sp>
      <p:sp>
        <p:nvSpPr>
          <p:cNvPr id="81" name="Rectangle 3"/>
          <p:cNvSpPr txBox="1">
            <a:spLocks noChangeArrowheads="1"/>
          </p:cNvSpPr>
          <p:nvPr/>
        </p:nvSpPr>
        <p:spPr bwMode="auto">
          <a:xfrm>
            <a:off x="1008063" y="14889163"/>
            <a:ext cx="13109575" cy="1173162"/>
          </a:xfrm>
          <a:prstGeom prst="rect">
            <a:avLst/>
          </a:prstGeom>
          <a:noFill/>
          <a:ln w="9525">
            <a:noFill/>
            <a:miter lim="800000"/>
            <a:headEnd/>
            <a:tailEnd/>
          </a:ln>
          <a:effectLst/>
        </p:spPr>
        <p:txBody>
          <a:bodyPr lIns="472799" tIns="236389" rIns="472799" bIns="236389"/>
          <a:lstStyle/>
          <a:p>
            <a:pPr defTabSz="4731823">
              <a:lnSpc>
                <a:spcPct val="90000"/>
              </a:lnSpc>
              <a:spcBef>
                <a:spcPct val="20000"/>
              </a:spcBef>
              <a:defRPr/>
            </a:pPr>
            <a:r>
              <a:rPr lang="en-US" altLang="zh-CN" sz="6200" b="1" kern="0" dirty="0">
                <a:solidFill>
                  <a:schemeClr val="accent2"/>
                </a:solidFill>
                <a:latin typeface="Times New Roman" pitchFamily="18" charset="0"/>
                <a:ea typeface="宋体" pitchFamily="2" charset="-122"/>
                <a:cs typeface="+mn-cs"/>
              </a:rPr>
              <a:t>Instrument and Method</a:t>
            </a:r>
            <a:endParaRPr lang="en-US" altLang="zh-CN" sz="6200" b="1" kern="0" dirty="0">
              <a:latin typeface="Times New Roman" pitchFamily="18" charset="0"/>
              <a:ea typeface="+mn-ea"/>
              <a:cs typeface="+mn-cs"/>
            </a:endParaRPr>
          </a:p>
          <a:p>
            <a:pPr algn="dist" defTabSz="4731823">
              <a:lnSpc>
                <a:spcPct val="90000"/>
              </a:lnSpc>
              <a:spcBef>
                <a:spcPct val="20000"/>
              </a:spcBef>
              <a:defRPr/>
            </a:pPr>
            <a:endParaRPr lang="en-US" altLang="zh-CN" sz="6200" b="1" kern="0" dirty="0">
              <a:latin typeface="Times New Roman" pitchFamily="18" charset="0"/>
              <a:ea typeface="+mn-ea"/>
              <a:cs typeface="+mn-cs"/>
            </a:endParaRPr>
          </a:p>
        </p:txBody>
      </p:sp>
      <p:sp>
        <p:nvSpPr>
          <p:cNvPr id="13326" name="Rectangle 295"/>
          <p:cNvSpPr>
            <a:spLocks noChangeArrowheads="1"/>
          </p:cNvSpPr>
          <p:nvPr/>
        </p:nvSpPr>
        <p:spPr bwMode="auto">
          <a:xfrm>
            <a:off x="0" y="328613"/>
            <a:ext cx="184150" cy="461962"/>
          </a:xfrm>
          <a:prstGeom prst="rect">
            <a:avLst/>
          </a:prstGeom>
          <a:noFill/>
          <a:ln w="9525">
            <a:noFill/>
            <a:miter lim="800000"/>
            <a:headEnd/>
            <a:tailEnd/>
          </a:ln>
        </p:spPr>
        <p:txBody>
          <a:bodyPr wrap="none" lIns="91430" tIns="45715" rIns="91430" bIns="45715" anchor="ctr">
            <a:spAutoFit/>
          </a:bodyPr>
          <a:lstStyle/>
          <a:p>
            <a:pPr eaLnBrk="0" hangingPunct="0"/>
            <a:endParaRPr lang="zh-CN" altLang="en-US"/>
          </a:p>
        </p:txBody>
      </p:sp>
      <p:sp>
        <p:nvSpPr>
          <p:cNvPr id="13327" name="Rectangle 297"/>
          <p:cNvSpPr>
            <a:spLocks noChangeArrowheads="1"/>
          </p:cNvSpPr>
          <p:nvPr/>
        </p:nvSpPr>
        <p:spPr bwMode="auto">
          <a:xfrm>
            <a:off x="0" y="328613"/>
            <a:ext cx="184150" cy="461962"/>
          </a:xfrm>
          <a:prstGeom prst="rect">
            <a:avLst/>
          </a:prstGeom>
          <a:noFill/>
          <a:ln w="9525">
            <a:noFill/>
            <a:miter lim="800000"/>
            <a:headEnd/>
            <a:tailEnd/>
          </a:ln>
        </p:spPr>
        <p:txBody>
          <a:bodyPr wrap="none" lIns="91430" tIns="45715" rIns="91430" bIns="45715" anchor="ctr">
            <a:spAutoFit/>
          </a:bodyPr>
          <a:lstStyle/>
          <a:p>
            <a:pPr eaLnBrk="0" hangingPunct="0"/>
            <a:endParaRPr lang="zh-CN" altLang="en-US"/>
          </a:p>
        </p:txBody>
      </p:sp>
      <p:sp>
        <p:nvSpPr>
          <p:cNvPr id="13328" name="TextBox 101"/>
          <p:cNvSpPr txBox="1">
            <a:spLocks noChangeArrowheads="1"/>
          </p:cNvSpPr>
          <p:nvPr/>
        </p:nvSpPr>
        <p:spPr bwMode="auto">
          <a:xfrm>
            <a:off x="2663825" y="33078738"/>
            <a:ext cx="7921625" cy="769937"/>
          </a:xfrm>
          <a:prstGeom prst="rect">
            <a:avLst/>
          </a:prstGeom>
          <a:noFill/>
          <a:ln w="9525">
            <a:noFill/>
            <a:miter lim="800000"/>
            <a:headEnd/>
            <a:tailEnd/>
          </a:ln>
        </p:spPr>
        <p:txBody>
          <a:bodyPr lIns="91430" tIns="45715" rIns="91430" bIns="45715">
            <a:spAutoFit/>
          </a:bodyPr>
          <a:lstStyle/>
          <a:p>
            <a:pPr eaLnBrk="0" hangingPunct="0"/>
            <a:r>
              <a:rPr lang="en-US" b="1"/>
              <a:t>Fig. 2  </a:t>
            </a:r>
            <a:r>
              <a:rPr lang="en-US"/>
              <a:t>Contour map </a:t>
            </a:r>
            <a:r>
              <a:rPr lang="en-US" baseline="30000"/>
              <a:t>220</a:t>
            </a:r>
            <a:r>
              <a:rPr lang="en-US"/>
              <a:t>Rn in soil gas</a:t>
            </a:r>
            <a:endParaRPr lang="zh-CN" altLang="en-US"/>
          </a:p>
          <a:p>
            <a:pPr eaLnBrk="0" hangingPunct="0"/>
            <a:endParaRPr lang="zh-CN" altLang="en-US" sz="2000"/>
          </a:p>
        </p:txBody>
      </p:sp>
      <p:sp>
        <p:nvSpPr>
          <p:cNvPr id="13329" name="Rectangle 316"/>
          <p:cNvSpPr>
            <a:spLocks noChangeArrowheads="1"/>
          </p:cNvSpPr>
          <p:nvPr/>
        </p:nvSpPr>
        <p:spPr bwMode="auto">
          <a:xfrm>
            <a:off x="0" y="523875"/>
            <a:ext cx="184150" cy="461963"/>
          </a:xfrm>
          <a:prstGeom prst="rect">
            <a:avLst/>
          </a:prstGeom>
          <a:noFill/>
          <a:ln w="9525">
            <a:noFill/>
            <a:miter lim="800000"/>
            <a:headEnd/>
            <a:tailEnd/>
          </a:ln>
        </p:spPr>
        <p:txBody>
          <a:bodyPr wrap="none" lIns="91430" tIns="45715" rIns="91430" bIns="45715" anchor="ctr">
            <a:spAutoFit/>
          </a:bodyPr>
          <a:lstStyle/>
          <a:p>
            <a:pPr eaLnBrk="0" hangingPunct="0"/>
            <a:endParaRPr lang="zh-CN" altLang="en-US"/>
          </a:p>
        </p:txBody>
      </p:sp>
      <p:sp>
        <p:nvSpPr>
          <p:cNvPr id="13330" name="Rectangle 321"/>
          <p:cNvSpPr>
            <a:spLocks noChangeArrowheads="1"/>
          </p:cNvSpPr>
          <p:nvPr/>
        </p:nvSpPr>
        <p:spPr bwMode="auto">
          <a:xfrm>
            <a:off x="0" y="523875"/>
            <a:ext cx="184150" cy="461963"/>
          </a:xfrm>
          <a:prstGeom prst="rect">
            <a:avLst/>
          </a:prstGeom>
          <a:noFill/>
          <a:ln w="9525">
            <a:noFill/>
            <a:miter lim="800000"/>
            <a:headEnd/>
            <a:tailEnd/>
          </a:ln>
        </p:spPr>
        <p:txBody>
          <a:bodyPr wrap="none" lIns="91430" tIns="45715" rIns="91430" bIns="45715" anchor="ctr">
            <a:spAutoFit/>
          </a:bodyPr>
          <a:lstStyle/>
          <a:p>
            <a:pPr eaLnBrk="0" hangingPunct="0"/>
            <a:endParaRPr lang="zh-CN" altLang="en-US"/>
          </a:p>
        </p:txBody>
      </p:sp>
      <p:sp>
        <p:nvSpPr>
          <p:cNvPr id="13331" name="Rectangle 325"/>
          <p:cNvSpPr>
            <a:spLocks noChangeArrowheads="1"/>
          </p:cNvSpPr>
          <p:nvPr/>
        </p:nvSpPr>
        <p:spPr bwMode="auto">
          <a:xfrm>
            <a:off x="0" y="523875"/>
            <a:ext cx="184150" cy="461963"/>
          </a:xfrm>
          <a:prstGeom prst="rect">
            <a:avLst/>
          </a:prstGeom>
          <a:noFill/>
          <a:ln w="9525">
            <a:noFill/>
            <a:miter lim="800000"/>
            <a:headEnd/>
            <a:tailEnd/>
          </a:ln>
        </p:spPr>
        <p:txBody>
          <a:bodyPr wrap="none" lIns="91430" tIns="45715" rIns="91430" bIns="45715" anchor="ctr">
            <a:spAutoFit/>
          </a:bodyPr>
          <a:lstStyle/>
          <a:p>
            <a:pPr eaLnBrk="0" hangingPunct="0"/>
            <a:endParaRPr lang="zh-CN" altLang="en-US"/>
          </a:p>
        </p:txBody>
      </p:sp>
      <p:sp>
        <p:nvSpPr>
          <p:cNvPr id="130" name="Text Box 3291"/>
          <p:cNvSpPr txBox="1">
            <a:spLocks noChangeArrowheads="1"/>
          </p:cNvSpPr>
          <p:nvPr/>
        </p:nvSpPr>
        <p:spPr bwMode="auto">
          <a:xfrm>
            <a:off x="1081088" y="34088388"/>
            <a:ext cx="29306837" cy="7145337"/>
          </a:xfrm>
          <a:prstGeom prst="rect">
            <a:avLst/>
          </a:prstGeom>
          <a:noFill/>
          <a:ln w="9525">
            <a:noFill/>
            <a:miter lim="800000"/>
            <a:headEnd/>
            <a:tailEnd/>
          </a:ln>
        </p:spPr>
        <p:txBody>
          <a:bodyPr lIns="91421" tIns="45708" rIns="91421" bIns="45708">
            <a:spAutoFit/>
          </a:bodyPr>
          <a:lstStyle/>
          <a:p>
            <a:pPr marL="344450" indent="-344450" defTabSz="4731823">
              <a:lnSpc>
                <a:spcPts val="4500"/>
              </a:lnSpc>
              <a:spcBef>
                <a:spcPct val="15000"/>
              </a:spcBef>
              <a:spcAft>
                <a:spcPts val="1000"/>
              </a:spcAft>
              <a:defRPr/>
            </a:pPr>
            <a:r>
              <a:rPr lang="en-US" altLang="zh-CN" sz="6200" b="1" dirty="0">
                <a:solidFill>
                  <a:schemeClr val="accent2"/>
                </a:solidFill>
                <a:latin typeface="Times New Roman" pitchFamily="18" charset="0"/>
                <a:ea typeface="宋体" pitchFamily="2" charset="-122"/>
                <a:cs typeface="+mn-cs"/>
              </a:rPr>
              <a:t> </a:t>
            </a:r>
            <a:r>
              <a:rPr lang="en-US" altLang="zh-CN" sz="6200" b="1" dirty="0">
                <a:solidFill>
                  <a:schemeClr val="accent2"/>
                </a:solidFill>
                <a:latin typeface="Times New Roman" pitchFamily="18" charset="0"/>
                <a:ea typeface="宋体" pitchFamily="2" charset="-122"/>
                <a:cs typeface="+mn-cs"/>
              </a:rPr>
              <a:t> </a:t>
            </a:r>
            <a:r>
              <a:rPr lang="en-GB" altLang="zh-CN" sz="6200" b="1" dirty="0">
                <a:solidFill>
                  <a:schemeClr val="accent2"/>
                </a:solidFill>
                <a:latin typeface="Times New Roman" pitchFamily="18" charset="0"/>
                <a:ea typeface="宋体" pitchFamily="2" charset="-122"/>
                <a:cs typeface="+mn-cs"/>
              </a:rPr>
              <a:t>Conclusion</a:t>
            </a:r>
            <a:r>
              <a:rPr lang="en-US" sz="6700" b="1" dirty="0">
                <a:ea typeface="宋体" pitchFamily="2" charset="-122"/>
                <a:cs typeface="+mn-cs"/>
              </a:rPr>
              <a:t> </a:t>
            </a:r>
            <a:r>
              <a:rPr lang="en-US" altLang="zh-CN" sz="6200" b="1" dirty="0">
                <a:solidFill>
                  <a:schemeClr val="accent2"/>
                </a:solidFill>
                <a:latin typeface="Times New Roman" pitchFamily="18" charset="0"/>
                <a:ea typeface="宋体" pitchFamily="2" charset="-122"/>
                <a:cs typeface="+mn-cs"/>
              </a:rPr>
              <a:t>and discussion</a:t>
            </a:r>
            <a:endParaRPr lang="en-GB" altLang="zh-CN" sz="6200" b="1" dirty="0">
              <a:solidFill>
                <a:schemeClr val="accent2"/>
              </a:solidFill>
              <a:latin typeface="Times New Roman" pitchFamily="18" charset="0"/>
              <a:ea typeface="宋体" pitchFamily="2" charset="-122"/>
              <a:cs typeface="+mn-cs"/>
            </a:endParaRPr>
          </a:p>
          <a:p>
            <a:pPr marL="719922" algn="just" defTabSz="915888">
              <a:lnSpc>
                <a:spcPts val="4500"/>
              </a:lnSpc>
              <a:defRPr/>
            </a:pPr>
            <a:r>
              <a:rPr lang="en-GB" altLang="zh-CN" sz="4400" dirty="0">
                <a:latin typeface="Times New Roman" pitchFamily="18" charset="0"/>
                <a:ea typeface="宋体" pitchFamily="2" charset="-122"/>
                <a:cs typeface="Times New Roman" pitchFamily="18" charset="0"/>
              </a:rPr>
              <a:t>(1) </a:t>
            </a:r>
            <a:r>
              <a:rPr lang="en-US" sz="4400" dirty="0">
                <a:latin typeface="Times New Roman" pitchFamily="18" charset="0"/>
                <a:ea typeface="宋体" pitchFamily="2" charset="-122"/>
                <a:cs typeface="Times New Roman" pitchFamily="18" charset="0"/>
              </a:rPr>
              <a:t>The large scale soil radon survey results show that: soil gas </a:t>
            </a:r>
            <a:r>
              <a:rPr lang="en-US" sz="4400" baseline="30000" dirty="0">
                <a:latin typeface="Times New Roman" pitchFamily="18" charset="0"/>
                <a:ea typeface="宋体" pitchFamily="2" charset="-122"/>
                <a:cs typeface="Times New Roman" pitchFamily="18" charset="0"/>
              </a:rPr>
              <a:t>222</a:t>
            </a:r>
            <a:r>
              <a:rPr lang="en-US" sz="4400" dirty="0">
                <a:latin typeface="Times New Roman" pitchFamily="18" charset="0"/>
                <a:ea typeface="宋体" pitchFamily="2" charset="-122"/>
                <a:cs typeface="Times New Roman" pitchFamily="18" charset="0"/>
              </a:rPr>
              <a:t>Rn and </a:t>
            </a:r>
            <a:r>
              <a:rPr lang="en-US" sz="4400" baseline="30000" dirty="0">
                <a:latin typeface="Times New Roman" pitchFamily="18" charset="0"/>
                <a:ea typeface="宋体" pitchFamily="2" charset="-122"/>
                <a:cs typeface="Times New Roman" pitchFamily="18" charset="0"/>
              </a:rPr>
              <a:t>220</a:t>
            </a:r>
            <a:r>
              <a:rPr lang="en-US" sz="4400" dirty="0">
                <a:latin typeface="Times New Roman" pitchFamily="18" charset="0"/>
                <a:ea typeface="宋体" pitchFamily="2" charset="-122"/>
                <a:cs typeface="Times New Roman" pitchFamily="18" charset="0"/>
              </a:rPr>
              <a:t>Rn concentrations are relatively high in the regions of granite outcrops in </a:t>
            </a:r>
            <a:r>
              <a:rPr lang="en-US" sz="4400" dirty="0" err="1">
                <a:latin typeface="Times New Roman" pitchFamily="18" charset="0"/>
                <a:ea typeface="宋体" pitchFamily="2" charset="-122"/>
                <a:cs typeface="Times New Roman" pitchFamily="18" charset="0"/>
              </a:rPr>
              <a:t>Zhongshan</a:t>
            </a:r>
            <a:r>
              <a:rPr lang="en-US" sz="4400" dirty="0">
                <a:latin typeface="Times New Roman" pitchFamily="18" charset="0"/>
                <a:ea typeface="宋体" pitchFamily="2" charset="-122"/>
                <a:cs typeface="Times New Roman" pitchFamily="18" charset="0"/>
              </a:rPr>
              <a:t> City, Guangdong Province. </a:t>
            </a:r>
            <a:r>
              <a:rPr lang="en-US" sz="4400" baseline="30000" dirty="0">
                <a:latin typeface="Times New Roman" pitchFamily="18" charset="0"/>
                <a:ea typeface="宋体" pitchFamily="2" charset="-122"/>
                <a:cs typeface="Times New Roman" pitchFamily="18" charset="0"/>
              </a:rPr>
              <a:t>220</a:t>
            </a:r>
            <a:r>
              <a:rPr lang="en-US" sz="4400" dirty="0">
                <a:latin typeface="Times New Roman" pitchFamily="18" charset="0"/>
                <a:ea typeface="宋体" pitchFamily="2" charset="-122"/>
                <a:cs typeface="Times New Roman" pitchFamily="18" charset="0"/>
              </a:rPr>
              <a:t>Rn concentrations in soil were significantly different from that in the surface areas covered by weathered granite of </a:t>
            </a:r>
            <a:r>
              <a:rPr lang="en-US" sz="4400" dirty="0" err="1">
                <a:latin typeface="Times New Roman" pitchFamily="18" charset="0"/>
                <a:ea typeface="宋体" pitchFamily="2" charset="-122"/>
                <a:cs typeface="Times New Roman" pitchFamily="18" charset="0"/>
              </a:rPr>
              <a:t>Yanshan</a:t>
            </a:r>
            <a:r>
              <a:rPr lang="en-US" sz="4400" dirty="0">
                <a:latin typeface="Times New Roman" pitchFamily="18" charset="0"/>
                <a:ea typeface="宋体" pitchFamily="2" charset="-122"/>
                <a:cs typeface="Times New Roman" pitchFamily="18" charset="0"/>
              </a:rPr>
              <a:t> Period or Quaternary sediments. The </a:t>
            </a:r>
            <a:r>
              <a:rPr lang="en-US" sz="4400" baseline="30000" dirty="0">
                <a:latin typeface="Times New Roman" pitchFamily="18" charset="0"/>
                <a:ea typeface="宋体" pitchFamily="2" charset="-122"/>
                <a:cs typeface="Times New Roman" pitchFamily="18" charset="0"/>
              </a:rPr>
              <a:t>220</a:t>
            </a:r>
            <a:r>
              <a:rPr lang="en-US" sz="4400" dirty="0">
                <a:latin typeface="Times New Roman" pitchFamily="18" charset="0"/>
                <a:ea typeface="宋体" pitchFamily="2" charset="-122"/>
                <a:cs typeface="Times New Roman" pitchFamily="18" charset="0"/>
              </a:rPr>
              <a:t>Rn concentrations varied between 6.65 and 461 </a:t>
            </a:r>
            <a:r>
              <a:rPr lang="en-US" sz="4400" dirty="0" err="1">
                <a:latin typeface="Times New Roman" pitchFamily="18" charset="0"/>
                <a:ea typeface="宋体" pitchFamily="2" charset="-122"/>
                <a:cs typeface="Times New Roman" pitchFamily="18" charset="0"/>
              </a:rPr>
              <a:t>kBq</a:t>
            </a:r>
            <a:r>
              <a:rPr lang="en-US" sz="4400" dirty="0">
                <a:latin typeface="Times New Roman" pitchFamily="18" charset="0"/>
                <a:ea typeface="宋体" pitchFamily="2" charset="-122"/>
                <a:cs typeface="Times New Roman" pitchFamily="18" charset="0"/>
              </a:rPr>
              <a:t>/m</a:t>
            </a:r>
            <a:r>
              <a:rPr lang="en-US" sz="4400" baseline="30000" dirty="0">
                <a:solidFill>
                  <a:schemeClr val="tx2"/>
                </a:solidFill>
                <a:latin typeface="Times New Roman" pitchFamily="18" charset="0"/>
                <a:ea typeface="宋体" pitchFamily="2" charset="-122"/>
                <a:cs typeface="Times New Roman" pitchFamily="18" charset="0"/>
              </a:rPr>
              <a:t>3</a:t>
            </a:r>
            <a:r>
              <a:rPr lang="en-US" sz="4400" dirty="0">
                <a:latin typeface="Times New Roman" pitchFamily="18" charset="0"/>
                <a:ea typeface="宋体" pitchFamily="2" charset="-122"/>
                <a:cs typeface="Times New Roman" pitchFamily="18" charset="0"/>
              </a:rPr>
              <a:t> and the average were 294.42±81.36 and 23.30±25.84 kBqm</a:t>
            </a:r>
            <a:r>
              <a:rPr lang="en-US" sz="4400" baseline="30000" dirty="0">
                <a:solidFill>
                  <a:schemeClr val="tx2"/>
                </a:solidFill>
                <a:latin typeface="Times New Roman" pitchFamily="18" charset="0"/>
                <a:ea typeface="宋体" pitchFamily="2" charset="-122"/>
                <a:cs typeface="Times New Roman" pitchFamily="18" charset="0"/>
              </a:rPr>
              <a:t>-3</a:t>
            </a:r>
            <a:r>
              <a:rPr lang="en-US" sz="4400" dirty="0">
                <a:latin typeface="Times New Roman" pitchFamily="18" charset="0"/>
                <a:ea typeface="宋体" pitchFamily="2" charset="-122"/>
                <a:cs typeface="Times New Roman" pitchFamily="18" charset="0"/>
              </a:rPr>
              <a:t> for weathered granite products and sediments, respectively. The high positive correlation between </a:t>
            </a:r>
            <a:r>
              <a:rPr lang="en-US" sz="4400" baseline="30000" dirty="0">
                <a:latin typeface="Times New Roman" pitchFamily="18" charset="0"/>
                <a:ea typeface="宋体" pitchFamily="2" charset="-122"/>
                <a:cs typeface="Times New Roman" pitchFamily="18" charset="0"/>
              </a:rPr>
              <a:t>220</a:t>
            </a:r>
            <a:r>
              <a:rPr lang="en-US" sz="4400" dirty="0">
                <a:latin typeface="Times New Roman" pitchFamily="18" charset="0"/>
                <a:ea typeface="宋体" pitchFamily="2" charset="-122"/>
                <a:cs typeface="Times New Roman" pitchFamily="18" charset="0"/>
              </a:rPr>
              <a:t>Rn concentrations and </a:t>
            </a:r>
            <a:r>
              <a:rPr lang="en-US" sz="4400" baseline="30000" dirty="0">
                <a:latin typeface="Times New Roman" pitchFamily="18" charset="0"/>
                <a:ea typeface="宋体" pitchFamily="2" charset="-122"/>
                <a:cs typeface="Times New Roman" pitchFamily="18" charset="0"/>
              </a:rPr>
              <a:t>232</a:t>
            </a:r>
            <a:r>
              <a:rPr lang="en-US" sz="4400" dirty="0">
                <a:latin typeface="Times New Roman" pitchFamily="18" charset="0"/>
                <a:ea typeface="宋体" pitchFamily="2" charset="-122"/>
                <a:cs typeface="Times New Roman" pitchFamily="18" charset="0"/>
              </a:rPr>
              <a:t>Th activity contents was found. </a:t>
            </a:r>
            <a:r>
              <a:rPr lang="en-US" sz="4400" baseline="30000" dirty="0">
                <a:latin typeface="Times New Roman" pitchFamily="18" charset="0"/>
                <a:ea typeface="宋体" pitchFamily="2" charset="-122"/>
                <a:cs typeface="Times New Roman" pitchFamily="18" charset="0"/>
              </a:rPr>
              <a:t>220</a:t>
            </a:r>
            <a:r>
              <a:rPr lang="en-US" sz="4400" dirty="0">
                <a:latin typeface="Times New Roman" pitchFamily="18" charset="0"/>
                <a:ea typeface="宋体" pitchFamily="2" charset="-122"/>
                <a:cs typeface="Times New Roman" pitchFamily="18" charset="0"/>
              </a:rPr>
              <a:t>Rn concentrations had no statistically significant variations from depths of 20 to 140 cm with an interval of 20 cm.</a:t>
            </a:r>
            <a:endParaRPr lang="en-GB" altLang="zh-CN" sz="4400" dirty="0">
              <a:latin typeface="Times New Roman" pitchFamily="18" charset="0"/>
              <a:ea typeface="宋体" pitchFamily="2" charset="-122"/>
              <a:cs typeface="Times New Roman" pitchFamily="18" charset="0"/>
            </a:endParaRPr>
          </a:p>
          <a:p>
            <a:pPr marL="719922" algn="just" defTabSz="915888">
              <a:lnSpc>
                <a:spcPts val="4500"/>
              </a:lnSpc>
              <a:defRPr/>
            </a:pPr>
            <a:r>
              <a:rPr lang="en-GB" altLang="zh-CN" sz="4400" dirty="0">
                <a:latin typeface="Times New Roman" pitchFamily="18" charset="0"/>
                <a:ea typeface="宋体" pitchFamily="2" charset="-122"/>
                <a:cs typeface="Times New Roman" pitchFamily="18" charset="0"/>
              </a:rPr>
              <a:t>(2) </a:t>
            </a:r>
            <a:r>
              <a:rPr lang="en-US" sz="4400" baseline="30000" dirty="0">
                <a:latin typeface="Times New Roman" pitchFamily="18" charset="0"/>
                <a:ea typeface="宋体" pitchFamily="2" charset="-122"/>
                <a:cs typeface="Times New Roman" pitchFamily="18" charset="0"/>
              </a:rPr>
              <a:t>220</a:t>
            </a:r>
            <a:r>
              <a:rPr lang="en-US" sz="4400" dirty="0">
                <a:latin typeface="Times New Roman" pitchFamily="18" charset="0"/>
                <a:ea typeface="宋体" pitchFamily="2" charset="-122"/>
                <a:cs typeface="Times New Roman" pitchFamily="18" charset="0"/>
              </a:rPr>
              <a:t>Rn measurement in the field using a RAD7 radon monitor is feasible, but we found that it is less efficient and normally takes 0.5h for each site if </a:t>
            </a:r>
            <a:r>
              <a:rPr lang="en-US" sz="4400" baseline="30000" dirty="0">
                <a:latin typeface="Times New Roman" pitchFamily="18" charset="0"/>
                <a:ea typeface="宋体" pitchFamily="2" charset="-122"/>
                <a:cs typeface="Times New Roman" pitchFamily="18" charset="0"/>
              </a:rPr>
              <a:t>222</a:t>
            </a:r>
            <a:r>
              <a:rPr lang="en-US" sz="4400" dirty="0">
                <a:latin typeface="Times New Roman" pitchFamily="18" charset="0"/>
                <a:ea typeface="宋体" pitchFamily="2" charset="-122"/>
                <a:cs typeface="Times New Roman" pitchFamily="18" charset="0"/>
              </a:rPr>
              <a:t>Rn is determined simultaneously. </a:t>
            </a:r>
            <a:endParaRPr lang="en-GB" altLang="zh-CN" sz="4400" dirty="0">
              <a:latin typeface="Times New Roman" pitchFamily="18" charset="0"/>
              <a:ea typeface="宋体" pitchFamily="2" charset="-122"/>
              <a:cs typeface="Times New Roman" pitchFamily="18" charset="0"/>
            </a:endParaRPr>
          </a:p>
          <a:p>
            <a:pPr marL="719922" algn="just" defTabSz="915888">
              <a:lnSpc>
                <a:spcPts val="4500"/>
              </a:lnSpc>
              <a:defRPr/>
            </a:pPr>
            <a:r>
              <a:rPr lang="en-GB" altLang="zh-CN" sz="4400" dirty="0">
                <a:latin typeface="Times New Roman" pitchFamily="18" charset="0"/>
                <a:ea typeface="宋体" pitchFamily="2" charset="-122"/>
                <a:cs typeface="Times New Roman" pitchFamily="18" charset="0"/>
              </a:rPr>
              <a:t>(3) </a:t>
            </a:r>
            <a:r>
              <a:rPr lang="en-US" sz="4400" dirty="0">
                <a:latin typeface="Times New Roman" pitchFamily="18" charset="0"/>
                <a:ea typeface="宋体" pitchFamily="2" charset="-122"/>
                <a:cs typeface="Times New Roman" pitchFamily="18" charset="0"/>
              </a:rPr>
              <a:t>The data should provide valuable reference data for estimating annual effective dose due to absorption of </a:t>
            </a:r>
            <a:r>
              <a:rPr lang="en-US" sz="4400" baseline="30000" dirty="0">
                <a:latin typeface="Times New Roman" pitchFamily="18" charset="0"/>
                <a:ea typeface="宋体" pitchFamily="2" charset="-122"/>
                <a:cs typeface="Times New Roman" pitchFamily="18" charset="0"/>
              </a:rPr>
              <a:t>220</a:t>
            </a:r>
            <a:r>
              <a:rPr lang="en-US" sz="4400" dirty="0">
                <a:latin typeface="Times New Roman" pitchFamily="18" charset="0"/>
                <a:ea typeface="宋体" pitchFamily="2" charset="-122"/>
                <a:cs typeface="Times New Roman" pitchFamily="18" charset="0"/>
              </a:rPr>
              <a:t>Rn and its progenies to the Chinese public. </a:t>
            </a:r>
            <a:endParaRPr lang="en-GB" altLang="zh-CN" sz="4400" dirty="0">
              <a:latin typeface="Times New Roman" pitchFamily="18" charset="0"/>
              <a:ea typeface="宋体" pitchFamily="2" charset="-122"/>
              <a:cs typeface="Times New Roman" pitchFamily="18" charset="0"/>
            </a:endParaRPr>
          </a:p>
        </p:txBody>
      </p:sp>
      <p:pic>
        <p:nvPicPr>
          <p:cNvPr id="13333" name="Picture 307" descr="E:\王老师论文\2012.2.18论文\rad7.bmp"/>
          <p:cNvPicPr>
            <a:picLocks noChangeAspect="1" noChangeArrowheads="1"/>
          </p:cNvPicPr>
          <p:nvPr/>
        </p:nvPicPr>
        <p:blipFill>
          <a:blip r:embed="rId3"/>
          <a:srcRect/>
          <a:stretch>
            <a:fillRect/>
          </a:stretch>
        </p:blipFill>
        <p:spPr bwMode="auto">
          <a:xfrm>
            <a:off x="7489825" y="20420013"/>
            <a:ext cx="4103688" cy="2838450"/>
          </a:xfrm>
          <a:prstGeom prst="rect">
            <a:avLst/>
          </a:prstGeom>
          <a:noFill/>
          <a:ln w="9525">
            <a:noFill/>
            <a:miter lim="800000"/>
            <a:headEnd/>
            <a:tailEnd/>
          </a:ln>
        </p:spPr>
      </p:pic>
      <p:sp>
        <p:nvSpPr>
          <p:cNvPr id="13334" name="TextBox 61"/>
          <p:cNvSpPr txBox="1">
            <a:spLocks noChangeArrowheads="1"/>
          </p:cNvSpPr>
          <p:nvPr/>
        </p:nvSpPr>
        <p:spPr bwMode="auto">
          <a:xfrm>
            <a:off x="7705725" y="16222663"/>
            <a:ext cx="7272338" cy="5286375"/>
          </a:xfrm>
          <a:prstGeom prst="rect">
            <a:avLst/>
          </a:prstGeom>
          <a:noFill/>
          <a:ln w="9525">
            <a:noFill/>
            <a:miter lim="800000"/>
            <a:headEnd/>
            <a:tailEnd/>
          </a:ln>
        </p:spPr>
        <p:txBody>
          <a:bodyPr lIns="91430" tIns="45715" rIns="91430" bIns="45715">
            <a:spAutoFit/>
          </a:bodyPr>
          <a:lstStyle/>
          <a:p>
            <a:pPr algn="just" eaLnBrk="0" hangingPunct="0">
              <a:lnSpc>
                <a:spcPts val="4500"/>
              </a:lnSpc>
            </a:pPr>
            <a:r>
              <a:rPr lang="en-US" sz="4400">
                <a:latin typeface="Times New Roman" pitchFamily="18" charset="0"/>
                <a:cs typeface="Times New Roman" pitchFamily="18" charset="0"/>
              </a:rPr>
              <a:t>     RAD7 RADON MONITOR </a:t>
            </a:r>
          </a:p>
          <a:p>
            <a:pPr algn="just" eaLnBrk="0" hangingPunct="0">
              <a:lnSpc>
                <a:spcPts val="4500"/>
              </a:lnSpc>
            </a:pPr>
            <a:r>
              <a:rPr lang="en-US" sz="4400">
                <a:latin typeface="Times New Roman" pitchFamily="18" charset="0"/>
                <a:cs typeface="Times New Roman" pitchFamily="18" charset="0"/>
              </a:rPr>
              <a:t>Detector: silicon</a:t>
            </a:r>
          </a:p>
          <a:p>
            <a:pPr algn="just" eaLnBrk="0" hangingPunct="0">
              <a:lnSpc>
                <a:spcPts val="4500"/>
              </a:lnSpc>
            </a:pPr>
            <a:r>
              <a:rPr lang="en-US" sz="4400">
                <a:latin typeface="Times New Roman" pitchFamily="18" charset="0"/>
                <a:cs typeface="Times New Roman" pitchFamily="18" charset="0"/>
              </a:rPr>
              <a:t>Internal sample cell:  0.7 L</a:t>
            </a:r>
          </a:p>
          <a:p>
            <a:pPr algn="just" eaLnBrk="0" hangingPunct="0">
              <a:lnSpc>
                <a:spcPts val="4500"/>
              </a:lnSpc>
            </a:pPr>
            <a:r>
              <a:rPr lang="en-US" sz="4400">
                <a:solidFill>
                  <a:schemeClr val="tx2"/>
                </a:solidFill>
                <a:latin typeface="Times New Roman" pitchFamily="18" charset="0"/>
                <a:cs typeface="Times New Roman" pitchFamily="18" charset="0"/>
              </a:rPr>
              <a:t>Sampling</a:t>
            </a:r>
            <a:r>
              <a:rPr lang="en-US" sz="4400">
                <a:latin typeface="Times New Roman" pitchFamily="18" charset="0"/>
                <a:cs typeface="Times New Roman" pitchFamily="18" charset="0"/>
              </a:rPr>
              <a:t> time: 3 min.</a:t>
            </a:r>
          </a:p>
          <a:p>
            <a:pPr algn="just" eaLnBrk="0" hangingPunct="0">
              <a:lnSpc>
                <a:spcPts val="4500"/>
              </a:lnSpc>
            </a:pPr>
            <a:r>
              <a:rPr lang="en-US" altLang="zh-CN" sz="4400">
                <a:solidFill>
                  <a:schemeClr val="tx2"/>
                </a:solidFill>
                <a:latin typeface="Times New Roman" pitchFamily="18" charset="0"/>
                <a:cs typeface="Times New Roman" pitchFamily="18" charset="0"/>
              </a:rPr>
              <a:t>Sampling</a:t>
            </a:r>
            <a:r>
              <a:rPr lang="en-US" altLang="zh-CN" sz="4400">
                <a:latin typeface="Times New Roman" pitchFamily="18" charset="0"/>
                <a:cs typeface="Times New Roman" pitchFamily="18" charset="0"/>
              </a:rPr>
              <a:t> depth: 80 cm</a:t>
            </a:r>
          </a:p>
          <a:p>
            <a:pPr algn="just" eaLnBrk="0" hangingPunct="0">
              <a:lnSpc>
                <a:spcPts val="4500"/>
              </a:lnSpc>
            </a:pPr>
            <a:r>
              <a:rPr lang="en-US" sz="4400">
                <a:latin typeface="Times New Roman" pitchFamily="18" charset="0"/>
                <a:cs typeface="Times New Roman" pitchFamily="18" charset="0"/>
              </a:rPr>
              <a:t>Flow rate: 1 L/min. </a:t>
            </a:r>
          </a:p>
          <a:p>
            <a:pPr algn="just" eaLnBrk="0" hangingPunct="0">
              <a:lnSpc>
                <a:spcPts val="4500"/>
              </a:lnSpc>
            </a:pPr>
            <a:r>
              <a:rPr lang="en-US" sz="4400">
                <a:latin typeface="Times New Roman" pitchFamily="18" charset="0"/>
                <a:cs typeface="Times New Roman" pitchFamily="18" charset="0"/>
              </a:rPr>
              <a:t>Mode: sniff</a:t>
            </a:r>
          </a:p>
          <a:p>
            <a:pPr algn="just" eaLnBrk="0" hangingPunct="0">
              <a:lnSpc>
                <a:spcPts val="4500"/>
              </a:lnSpc>
            </a:pPr>
            <a:endParaRPr lang="en-US" altLang="zh-CN" sz="4400">
              <a:latin typeface="Times New Roman" pitchFamily="18" charset="0"/>
              <a:cs typeface="Times New Roman" pitchFamily="18" charset="0"/>
            </a:endParaRPr>
          </a:p>
          <a:p>
            <a:pPr algn="just" eaLnBrk="0" hangingPunct="0">
              <a:lnSpc>
                <a:spcPts val="4500"/>
              </a:lnSpc>
            </a:pPr>
            <a:endParaRPr lang="zh-CN" altLang="en-US" sz="4400"/>
          </a:p>
        </p:txBody>
      </p:sp>
      <p:sp>
        <p:nvSpPr>
          <p:cNvPr id="63" name="Rectangle 3"/>
          <p:cNvSpPr txBox="1">
            <a:spLocks noChangeArrowheads="1"/>
          </p:cNvSpPr>
          <p:nvPr/>
        </p:nvSpPr>
        <p:spPr bwMode="auto">
          <a:xfrm>
            <a:off x="16417925" y="14762163"/>
            <a:ext cx="14833600" cy="1173162"/>
          </a:xfrm>
          <a:prstGeom prst="rect">
            <a:avLst/>
          </a:prstGeom>
          <a:noFill/>
          <a:ln w="9525">
            <a:noFill/>
            <a:miter lim="800000"/>
            <a:headEnd/>
            <a:tailEnd/>
          </a:ln>
          <a:effectLst/>
        </p:spPr>
        <p:txBody>
          <a:bodyPr lIns="472799" tIns="236389" rIns="472799" bIns="236389"/>
          <a:lstStyle/>
          <a:p>
            <a:pPr defTabSz="4731823">
              <a:lnSpc>
                <a:spcPct val="90000"/>
              </a:lnSpc>
              <a:spcBef>
                <a:spcPct val="20000"/>
              </a:spcBef>
              <a:defRPr/>
            </a:pPr>
            <a:r>
              <a:rPr lang="en-US" altLang="zh-CN" sz="6200" b="1" kern="0" dirty="0">
                <a:solidFill>
                  <a:schemeClr val="accent2"/>
                </a:solidFill>
                <a:latin typeface="Times New Roman" pitchFamily="18" charset="0"/>
                <a:ea typeface="宋体" pitchFamily="2" charset="-122"/>
                <a:cs typeface="+mn-cs"/>
              </a:rPr>
              <a:t>Geological Overview and Measurement Locations</a:t>
            </a:r>
          </a:p>
          <a:p>
            <a:pPr algn="dist" defTabSz="4731823">
              <a:lnSpc>
                <a:spcPct val="90000"/>
              </a:lnSpc>
              <a:spcBef>
                <a:spcPct val="20000"/>
              </a:spcBef>
              <a:defRPr/>
            </a:pPr>
            <a:endParaRPr lang="en-US" altLang="zh-CN" sz="6200" b="1" kern="0" dirty="0">
              <a:latin typeface="Times New Roman" pitchFamily="18" charset="0"/>
              <a:ea typeface="+mn-ea"/>
              <a:cs typeface="+mn-cs"/>
            </a:endParaRPr>
          </a:p>
        </p:txBody>
      </p:sp>
      <p:pic>
        <p:nvPicPr>
          <p:cNvPr id="13336" name="Picture 308" descr="E:\王老师论文\2012.2.18论文\日本论文\2012钍图\中山珠海地质图2012.2.14\2012.2.22地质图和等值线图片\中山珠海地理坐标地质图2.22.JPG"/>
          <p:cNvPicPr>
            <a:picLocks noChangeAspect="1" noChangeArrowheads="1"/>
          </p:cNvPicPr>
          <p:nvPr/>
        </p:nvPicPr>
        <p:blipFill>
          <a:blip r:embed="rId4"/>
          <a:srcRect/>
          <a:stretch>
            <a:fillRect/>
          </a:stretch>
        </p:blipFill>
        <p:spPr bwMode="auto">
          <a:xfrm>
            <a:off x="17438688" y="17065625"/>
            <a:ext cx="5448300" cy="7129463"/>
          </a:xfrm>
          <a:prstGeom prst="rect">
            <a:avLst/>
          </a:prstGeom>
          <a:noFill/>
          <a:ln w="0">
            <a:noFill/>
            <a:miter lim="800000"/>
            <a:headEnd/>
            <a:tailEnd/>
          </a:ln>
        </p:spPr>
      </p:pic>
      <p:sp>
        <p:nvSpPr>
          <p:cNvPr id="13337" name="Rectangle 326"/>
          <p:cNvSpPr>
            <a:spLocks noChangeArrowheads="1"/>
          </p:cNvSpPr>
          <p:nvPr/>
        </p:nvSpPr>
        <p:spPr bwMode="auto">
          <a:xfrm>
            <a:off x="16489363" y="24309388"/>
            <a:ext cx="7345362" cy="461962"/>
          </a:xfrm>
          <a:prstGeom prst="rect">
            <a:avLst/>
          </a:prstGeom>
          <a:noFill/>
          <a:ln w="9525">
            <a:noFill/>
            <a:miter lim="800000"/>
            <a:headEnd/>
            <a:tailEnd/>
          </a:ln>
        </p:spPr>
        <p:txBody>
          <a:bodyPr lIns="91430" tIns="45715" rIns="91430" bIns="45715" anchor="ctr">
            <a:spAutoFit/>
          </a:bodyPr>
          <a:lstStyle/>
          <a:p>
            <a:pPr algn="ctr"/>
            <a:r>
              <a:rPr lang="en-US" altLang="zh-CN" b="1">
                <a:latin typeface="Times New Roman" pitchFamily="18" charset="0"/>
                <a:cs typeface="Times New Roman" pitchFamily="18" charset="0"/>
              </a:rPr>
              <a:t>Fig. 1 </a:t>
            </a:r>
            <a:r>
              <a:rPr lang="en-US" altLang="zh-CN">
                <a:latin typeface="Times New Roman" pitchFamily="18" charset="0"/>
                <a:cs typeface="Times New Roman" pitchFamily="18" charset="0"/>
              </a:rPr>
              <a:t>Simplified geological map of surveyed area</a:t>
            </a:r>
            <a:endParaRPr lang="en-US" altLang="zh-CN"/>
          </a:p>
        </p:txBody>
      </p:sp>
      <p:sp>
        <p:nvSpPr>
          <p:cNvPr id="13338" name="TextBox 67"/>
          <p:cNvSpPr txBox="1">
            <a:spLocks noChangeArrowheads="1"/>
          </p:cNvSpPr>
          <p:nvPr/>
        </p:nvSpPr>
        <p:spPr bwMode="auto">
          <a:xfrm>
            <a:off x="23618825" y="16273463"/>
            <a:ext cx="7704138" cy="8748712"/>
          </a:xfrm>
          <a:prstGeom prst="rect">
            <a:avLst/>
          </a:prstGeom>
          <a:noFill/>
          <a:ln w="9525">
            <a:noFill/>
            <a:miter lim="800000"/>
            <a:headEnd/>
            <a:tailEnd/>
          </a:ln>
        </p:spPr>
        <p:txBody>
          <a:bodyPr lIns="91430" tIns="45715" rIns="91430" bIns="45715">
            <a:spAutoFit/>
          </a:bodyPr>
          <a:lstStyle/>
          <a:p>
            <a:pPr algn="just" eaLnBrk="0" hangingPunct="0">
              <a:lnSpc>
                <a:spcPts val="4500"/>
              </a:lnSpc>
            </a:pPr>
            <a:r>
              <a:rPr lang="en-US" sz="4400">
                <a:latin typeface="Times New Roman" pitchFamily="18" charset="0"/>
                <a:cs typeface="Times New Roman" pitchFamily="18" charset="0"/>
              </a:rPr>
              <a:t>  The surveyed area covered 1800 km</a:t>
            </a:r>
            <a:r>
              <a:rPr lang="en-US" altLang="zh-CN" sz="4400" baseline="30000">
                <a:latin typeface="Times New Roman" pitchFamily="18" charset="0"/>
                <a:cs typeface="Times New Roman" pitchFamily="18" charset="0"/>
              </a:rPr>
              <a:t>2</a:t>
            </a:r>
            <a:r>
              <a:rPr lang="en-US" sz="4400">
                <a:latin typeface="Times New Roman" pitchFamily="18" charset="0"/>
                <a:cs typeface="Times New Roman" pitchFamily="18" charset="0"/>
              </a:rPr>
              <a:t>, between 113</a:t>
            </a:r>
            <a:r>
              <a:rPr lang="en-US" altLang="zh-CN" sz="4400" baseline="30000">
                <a:latin typeface="Times New Roman" pitchFamily="18" charset="0"/>
                <a:cs typeface="Times New Roman" pitchFamily="18" charset="0"/>
              </a:rPr>
              <a:t>0</a:t>
            </a:r>
            <a:r>
              <a:rPr lang="en-US" sz="4400">
                <a:latin typeface="Times New Roman" pitchFamily="18" charset="0"/>
                <a:cs typeface="Times New Roman" pitchFamily="18" charset="0"/>
              </a:rPr>
              <a:t>08'    -113</a:t>
            </a:r>
            <a:r>
              <a:rPr lang="en-US" altLang="zh-CN" sz="4400" baseline="30000">
                <a:latin typeface="Times New Roman" pitchFamily="18" charset="0"/>
                <a:cs typeface="Times New Roman" pitchFamily="18" charset="0"/>
              </a:rPr>
              <a:t>0</a:t>
            </a:r>
            <a:r>
              <a:rPr lang="en-US" sz="4400">
                <a:latin typeface="Times New Roman" pitchFamily="18" charset="0"/>
                <a:cs typeface="Times New Roman" pitchFamily="18" charset="0"/>
              </a:rPr>
              <a:t>37'E and 22</a:t>
            </a:r>
            <a:r>
              <a:rPr lang="en-US" altLang="zh-CN" sz="4400" baseline="30000">
                <a:latin typeface="Times New Roman" pitchFamily="18" charset="0"/>
                <a:cs typeface="Times New Roman" pitchFamily="18" charset="0"/>
              </a:rPr>
              <a:t>0</a:t>
            </a:r>
            <a:r>
              <a:rPr lang="en-US" sz="4400">
                <a:latin typeface="Times New Roman" pitchFamily="18" charset="0"/>
                <a:cs typeface="Times New Roman" pitchFamily="18" charset="0"/>
              </a:rPr>
              <a:t>10' -22</a:t>
            </a:r>
            <a:r>
              <a:rPr lang="en-US" altLang="zh-CN" sz="4400" baseline="30000">
                <a:latin typeface="Times New Roman" pitchFamily="18" charset="0"/>
                <a:cs typeface="Times New Roman" pitchFamily="18" charset="0"/>
              </a:rPr>
              <a:t>0</a:t>
            </a:r>
            <a:r>
              <a:rPr lang="en-US" sz="4400">
                <a:latin typeface="Times New Roman" pitchFamily="18" charset="0"/>
                <a:cs typeface="Times New Roman" pitchFamily="18" charset="0"/>
              </a:rPr>
              <a:t>46' N. Geological structure was relatively simple in Zhongshan City and Zhuhai City. The surface deposits that formed since the Late Quaternary mainly consist of arene, medium sized arentilla and arentilla or silty sand and silty clay-clay. The intrusive rocks appear as the Middle and Late Jurassic and Cretaceous biotitic-granite and granodiorite.</a:t>
            </a:r>
            <a:endParaRPr lang="zh-CN" altLang="en-US" sz="4400">
              <a:latin typeface="Times New Roman" pitchFamily="18" charset="0"/>
              <a:cs typeface="Times New Roman" pitchFamily="18" charset="0"/>
            </a:endParaRPr>
          </a:p>
        </p:txBody>
      </p:sp>
      <p:pic>
        <p:nvPicPr>
          <p:cNvPr id="13339" name="图片 70"/>
          <p:cNvPicPr>
            <a:picLocks noChangeAspect="1" noChangeArrowheads="1"/>
          </p:cNvPicPr>
          <p:nvPr/>
        </p:nvPicPr>
        <p:blipFill>
          <a:blip r:embed="rId5"/>
          <a:srcRect/>
          <a:stretch>
            <a:fillRect/>
          </a:stretch>
        </p:blipFill>
        <p:spPr bwMode="auto">
          <a:xfrm>
            <a:off x="23474363" y="28881388"/>
            <a:ext cx="7561262" cy="3951287"/>
          </a:xfrm>
          <a:prstGeom prst="rect">
            <a:avLst/>
          </a:prstGeom>
          <a:noFill/>
          <a:ln w="9525">
            <a:noFill/>
            <a:miter lim="800000"/>
            <a:headEnd/>
            <a:tailEnd/>
          </a:ln>
        </p:spPr>
      </p:pic>
      <p:sp>
        <p:nvSpPr>
          <p:cNvPr id="13340" name="TextBox 71"/>
          <p:cNvSpPr txBox="1">
            <a:spLocks noChangeArrowheads="1"/>
          </p:cNvSpPr>
          <p:nvPr/>
        </p:nvSpPr>
        <p:spPr bwMode="auto">
          <a:xfrm>
            <a:off x="9505950" y="33140650"/>
            <a:ext cx="7488238" cy="830263"/>
          </a:xfrm>
          <a:prstGeom prst="rect">
            <a:avLst/>
          </a:prstGeom>
          <a:noFill/>
          <a:ln w="9525">
            <a:noFill/>
            <a:miter lim="800000"/>
            <a:headEnd/>
            <a:tailEnd/>
          </a:ln>
        </p:spPr>
        <p:txBody>
          <a:bodyPr lIns="91430" tIns="45715" rIns="91430" bIns="45715">
            <a:spAutoFit/>
          </a:bodyPr>
          <a:lstStyle/>
          <a:p>
            <a:pPr eaLnBrk="0" hangingPunct="0"/>
            <a:r>
              <a:rPr lang="en-US" b="1"/>
              <a:t>Fig. 3 </a:t>
            </a:r>
            <a:r>
              <a:rPr lang="en-US"/>
              <a:t>Contour map </a:t>
            </a:r>
            <a:r>
              <a:rPr lang="en-US" baseline="30000"/>
              <a:t>222</a:t>
            </a:r>
            <a:r>
              <a:rPr lang="en-US"/>
              <a:t>Rn in soil gas </a:t>
            </a:r>
            <a:endParaRPr lang="zh-CN" altLang="en-US"/>
          </a:p>
          <a:p>
            <a:pPr eaLnBrk="0" hangingPunct="0"/>
            <a:endParaRPr lang="zh-CN" altLang="en-US"/>
          </a:p>
        </p:txBody>
      </p:sp>
      <p:sp>
        <p:nvSpPr>
          <p:cNvPr id="13341" name="TextBox 72"/>
          <p:cNvSpPr txBox="1">
            <a:spLocks noChangeArrowheads="1"/>
          </p:cNvSpPr>
          <p:nvPr/>
        </p:nvSpPr>
        <p:spPr bwMode="auto">
          <a:xfrm>
            <a:off x="17138650" y="33202563"/>
            <a:ext cx="6840538" cy="830262"/>
          </a:xfrm>
          <a:prstGeom prst="rect">
            <a:avLst/>
          </a:prstGeom>
          <a:noFill/>
          <a:ln w="9525">
            <a:noFill/>
            <a:miter lim="800000"/>
            <a:headEnd/>
            <a:tailEnd/>
          </a:ln>
        </p:spPr>
        <p:txBody>
          <a:bodyPr lIns="91430" tIns="45715" rIns="91430" bIns="45715">
            <a:spAutoFit/>
          </a:bodyPr>
          <a:lstStyle/>
          <a:p>
            <a:pPr eaLnBrk="0" hangingPunct="0"/>
            <a:r>
              <a:rPr lang="en-US" b="1"/>
              <a:t>Fig. 4 </a:t>
            </a:r>
            <a:r>
              <a:rPr lang="en-US"/>
              <a:t>Contour map of   </a:t>
            </a:r>
            <a:r>
              <a:rPr lang="en-US" baseline="30000">
                <a:solidFill>
                  <a:schemeClr val="tx2"/>
                </a:solidFill>
              </a:rPr>
              <a:t>232</a:t>
            </a:r>
            <a:r>
              <a:rPr lang="en-US"/>
              <a:t>Th</a:t>
            </a:r>
            <a:r>
              <a:rPr lang="en-US">
                <a:solidFill>
                  <a:srgbClr val="FF0000"/>
                </a:solidFill>
              </a:rPr>
              <a:t> </a:t>
            </a:r>
            <a:r>
              <a:rPr lang="en-US"/>
              <a:t>content </a:t>
            </a:r>
            <a:endParaRPr lang="zh-CN" altLang="en-US"/>
          </a:p>
          <a:p>
            <a:pPr eaLnBrk="0" hangingPunct="0"/>
            <a:endParaRPr lang="zh-CN" altLang="en-US"/>
          </a:p>
        </p:txBody>
      </p:sp>
      <p:sp>
        <p:nvSpPr>
          <p:cNvPr id="13342" name="TextBox 73"/>
          <p:cNvSpPr txBox="1">
            <a:spLocks noChangeArrowheads="1"/>
          </p:cNvSpPr>
          <p:nvPr/>
        </p:nvSpPr>
        <p:spPr bwMode="auto">
          <a:xfrm>
            <a:off x="24123650" y="33140650"/>
            <a:ext cx="6048375" cy="769938"/>
          </a:xfrm>
          <a:prstGeom prst="rect">
            <a:avLst/>
          </a:prstGeom>
          <a:noFill/>
          <a:ln w="9525">
            <a:noFill/>
            <a:miter lim="800000"/>
            <a:headEnd/>
            <a:tailEnd/>
          </a:ln>
        </p:spPr>
        <p:txBody>
          <a:bodyPr lIns="91430" tIns="45715" rIns="91430" bIns="45715">
            <a:spAutoFit/>
          </a:bodyPr>
          <a:lstStyle/>
          <a:p>
            <a:pPr eaLnBrk="0" hangingPunct="0"/>
            <a:r>
              <a:rPr lang="en-US" b="1">
                <a:solidFill>
                  <a:schemeClr val="tx2"/>
                </a:solidFill>
              </a:rPr>
              <a:t>Fig. 6  </a:t>
            </a:r>
            <a:r>
              <a:rPr lang="en-US"/>
              <a:t>The scatter plot of </a:t>
            </a:r>
            <a:r>
              <a:rPr lang="en-US" baseline="30000"/>
              <a:t>222</a:t>
            </a:r>
            <a:r>
              <a:rPr lang="en-US"/>
              <a:t>Rn and </a:t>
            </a:r>
            <a:r>
              <a:rPr lang="en-US" baseline="30000"/>
              <a:t>220</a:t>
            </a:r>
            <a:r>
              <a:rPr lang="en-US"/>
              <a:t>Rn</a:t>
            </a:r>
            <a:endParaRPr lang="zh-CN" altLang="en-US"/>
          </a:p>
          <a:p>
            <a:pPr eaLnBrk="0" hangingPunct="0"/>
            <a:endParaRPr lang="zh-CN" altLang="en-US" sz="2000"/>
          </a:p>
        </p:txBody>
      </p:sp>
      <p:pic>
        <p:nvPicPr>
          <p:cNvPr id="13343" name="图片 43" descr="CG-02-jianA.jpg"/>
          <p:cNvPicPr>
            <a:picLocks noChangeAspect="1"/>
          </p:cNvPicPr>
          <p:nvPr/>
        </p:nvPicPr>
        <p:blipFill>
          <a:blip r:embed="rId6"/>
          <a:srcRect/>
          <a:stretch>
            <a:fillRect/>
          </a:stretch>
        </p:blipFill>
        <p:spPr bwMode="auto">
          <a:xfrm>
            <a:off x="1584325" y="16202025"/>
            <a:ext cx="5614988" cy="6913563"/>
          </a:xfrm>
          <a:prstGeom prst="rect">
            <a:avLst/>
          </a:prstGeom>
          <a:noFill/>
          <a:ln w="9525">
            <a:noFill/>
            <a:miter lim="800000"/>
            <a:headEnd/>
            <a:tailEnd/>
          </a:ln>
        </p:spPr>
      </p:pic>
      <p:pic>
        <p:nvPicPr>
          <p:cNvPr id="13344" name="内容占位符 3" descr="IMG_7606.JPG"/>
          <p:cNvPicPr>
            <a:picLocks noChangeAspect="1"/>
          </p:cNvPicPr>
          <p:nvPr/>
        </p:nvPicPr>
        <p:blipFill>
          <a:blip r:embed="rId7"/>
          <a:srcRect/>
          <a:stretch>
            <a:fillRect/>
          </a:stretch>
        </p:blipFill>
        <p:spPr bwMode="auto">
          <a:xfrm>
            <a:off x="23618825" y="25536525"/>
            <a:ext cx="3600450" cy="2481263"/>
          </a:xfrm>
          <a:prstGeom prst="rect">
            <a:avLst/>
          </a:prstGeom>
          <a:noFill/>
          <a:ln w="9525">
            <a:noFill/>
            <a:miter lim="800000"/>
            <a:headEnd/>
            <a:tailEnd/>
          </a:ln>
        </p:spPr>
      </p:pic>
      <p:pic>
        <p:nvPicPr>
          <p:cNvPr id="13345" name="Picture 2"/>
          <p:cNvPicPr>
            <a:picLocks noChangeAspect="1" noChangeArrowheads="1"/>
          </p:cNvPicPr>
          <p:nvPr/>
        </p:nvPicPr>
        <p:blipFill>
          <a:blip r:embed="rId8"/>
          <a:srcRect/>
          <a:stretch>
            <a:fillRect/>
          </a:stretch>
        </p:blipFill>
        <p:spPr bwMode="auto">
          <a:xfrm>
            <a:off x="27363738" y="25487313"/>
            <a:ext cx="3709987" cy="2530475"/>
          </a:xfrm>
          <a:prstGeom prst="rect">
            <a:avLst/>
          </a:prstGeom>
          <a:noFill/>
          <a:ln w="9525">
            <a:noFill/>
            <a:miter lim="800000"/>
            <a:headEnd/>
            <a:tailEnd/>
          </a:ln>
        </p:spPr>
      </p:pic>
      <p:sp>
        <p:nvSpPr>
          <p:cNvPr id="13346" name="TextBox 47"/>
          <p:cNvSpPr txBox="1">
            <a:spLocks noChangeArrowheads="1"/>
          </p:cNvSpPr>
          <p:nvPr/>
        </p:nvSpPr>
        <p:spPr bwMode="auto">
          <a:xfrm>
            <a:off x="24195088" y="28079700"/>
            <a:ext cx="2128837" cy="461963"/>
          </a:xfrm>
          <a:prstGeom prst="rect">
            <a:avLst/>
          </a:prstGeom>
          <a:noFill/>
          <a:ln w="9525">
            <a:noFill/>
            <a:miter lim="800000"/>
            <a:headEnd/>
            <a:tailEnd/>
          </a:ln>
        </p:spPr>
        <p:txBody>
          <a:bodyPr wrap="none" lIns="91430" tIns="45715" rIns="91430" bIns="45715">
            <a:spAutoFit/>
          </a:bodyPr>
          <a:lstStyle/>
          <a:p>
            <a:pPr eaLnBrk="0" hangingPunct="0"/>
            <a:r>
              <a:rPr lang="en-US" altLang="zh-CN"/>
              <a:t> </a:t>
            </a:r>
            <a:r>
              <a:rPr lang="en-US" altLang="zh-CN">
                <a:latin typeface="Times New Roman" pitchFamily="18" charset="0"/>
                <a:cs typeface="Times New Roman" pitchFamily="18" charset="0"/>
              </a:rPr>
              <a:t>Soil  collection</a:t>
            </a:r>
            <a:endParaRPr lang="zh-CN" altLang="en-US">
              <a:latin typeface="Times New Roman" pitchFamily="18" charset="0"/>
              <a:cs typeface="Times New Roman" pitchFamily="18" charset="0"/>
            </a:endParaRPr>
          </a:p>
        </p:txBody>
      </p:sp>
      <p:sp>
        <p:nvSpPr>
          <p:cNvPr id="13347" name="TextBox 48"/>
          <p:cNvSpPr txBox="1">
            <a:spLocks noChangeArrowheads="1"/>
          </p:cNvSpPr>
          <p:nvPr/>
        </p:nvSpPr>
        <p:spPr bwMode="auto">
          <a:xfrm>
            <a:off x="27506613" y="28079700"/>
            <a:ext cx="2886075" cy="461963"/>
          </a:xfrm>
          <a:prstGeom prst="rect">
            <a:avLst/>
          </a:prstGeom>
          <a:noFill/>
          <a:ln w="9525">
            <a:noFill/>
            <a:miter lim="800000"/>
            <a:headEnd/>
            <a:tailEnd/>
          </a:ln>
        </p:spPr>
        <p:txBody>
          <a:bodyPr wrap="none" lIns="91430" tIns="45715" rIns="91430" bIns="45715">
            <a:spAutoFit/>
          </a:bodyPr>
          <a:lstStyle/>
          <a:p>
            <a:pPr eaLnBrk="0" hangingPunct="0"/>
            <a:r>
              <a:rPr lang="en-US" altLang="zh-CN">
                <a:latin typeface="Times New Roman" pitchFamily="18" charset="0"/>
                <a:cs typeface="Times New Roman" pitchFamily="18" charset="0"/>
              </a:rPr>
              <a:t>A HPGe spectrometer</a:t>
            </a:r>
            <a:endParaRPr lang="zh-CN" altLang="en-US">
              <a:latin typeface="Times New Roman" pitchFamily="18" charset="0"/>
              <a:cs typeface="Times New Roman" pitchFamily="18" charset="0"/>
            </a:endParaRPr>
          </a:p>
        </p:txBody>
      </p:sp>
      <p:pic>
        <p:nvPicPr>
          <p:cNvPr id="13348" name="Picture 2" descr="F:\2011年2月到3月野外图片\20110307\IMG_0094.JPG"/>
          <p:cNvPicPr>
            <a:picLocks noChangeAspect="1" noChangeArrowheads="1"/>
          </p:cNvPicPr>
          <p:nvPr/>
        </p:nvPicPr>
        <p:blipFill>
          <a:blip r:embed="rId9"/>
          <a:srcRect/>
          <a:stretch>
            <a:fillRect/>
          </a:stretch>
        </p:blipFill>
        <p:spPr bwMode="auto">
          <a:xfrm>
            <a:off x="11593513" y="20420013"/>
            <a:ext cx="4248150" cy="2776537"/>
          </a:xfrm>
          <a:prstGeom prst="rect">
            <a:avLst/>
          </a:prstGeom>
          <a:noFill/>
          <a:ln w="9525">
            <a:noFill/>
            <a:miter lim="800000"/>
            <a:headEnd/>
            <a:tailEnd/>
          </a:ln>
        </p:spPr>
      </p:pic>
      <p:sp>
        <p:nvSpPr>
          <p:cNvPr id="52" name="TextBox 51"/>
          <p:cNvSpPr txBox="1"/>
          <p:nvPr/>
        </p:nvSpPr>
        <p:spPr>
          <a:xfrm>
            <a:off x="647700" y="5689600"/>
            <a:ext cx="4168775" cy="692150"/>
          </a:xfrm>
          <a:prstGeom prst="rect">
            <a:avLst/>
          </a:prstGeom>
          <a:noFill/>
        </p:spPr>
        <p:txBody>
          <a:bodyPr wrap="none" lIns="91430" tIns="45715" rIns="91430" bIns="45715">
            <a:spAutoFit/>
          </a:bodyPr>
          <a:lstStyle/>
          <a:p>
            <a:pPr eaLnBrk="0" hangingPunct="0">
              <a:defRPr/>
            </a:pPr>
            <a:r>
              <a:rPr lang="en-US" altLang="zh-CN" sz="3900" b="1" u="sng" dirty="0">
                <a:latin typeface="+mj-lt"/>
                <a:ea typeface="宋体" pitchFamily="2" charset="-122"/>
                <a:cs typeface="Times New Roman" pitchFamily="18" charset="0"/>
              </a:rPr>
              <a:t>User ID  2356989</a:t>
            </a:r>
            <a:endParaRPr lang="zh-CN" altLang="en-US" sz="3900" b="1" u="sng" dirty="0">
              <a:latin typeface="+mj-lt"/>
              <a:ea typeface="宋体" pitchFamily="2" charset="-122"/>
              <a:cs typeface="Times New Roman" pitchFamily="18" charset="0"/>
            </a:endParaRPr>
          </a:p>
        </p:txBody>
      </p:sp>
      <p:pic>
        <p:nvPicPr>
          <p:cNvPr id="13350" name="Picture 3" descr="E:\王老师论文\2012.03.07日本论文改格式为IRPA\IMG 1寸调整后-.jpg"/>
          <p:cNvPicPr>
            <a:picLocks noChangeAspect="1" noChangeArrowheads="1"/>
          </p:cNvPicPr>
          <p:nvPr/>
        </p:nvPicPr>
        <p:blipFill>
          <a:blip r:embed="rId10"/>
          <a:srcRect/>
          <a:stretch>
            <a:fillRect/>
          </a:stretch>
        </p:blipFill>
        <p:spPr bwMode="auto">
          <a:xfrm>
            <a:off x="26139775" y="5689600"/>
            <a:ext cx="4222750" cy="5911850"/>
          </a:xfrm>
          <a:prstGeom prst="rect">
            <a:avLst/>
          </a:prstGeom>
          <a:noFill/>
          <a:ln w="9525">
            <a:noFill/>
            <a:miter lim="800000"/>
            <a:headEnd/>
            <a:tailEnd/>
          </a:ln>
        </p:spPr>
      </p:pic>
      <p:pic>
        <p:nvPicPr>
          <p:cNvPr id="13351" name="Picture 4" descr="E:\王老师论文\2012.2.18论文\日本论文改格式为IRPA\2012.03.07为Poster生成等值线图片\2012.03.07Rn-220等值线图片32.jpg"/>
          <p:cNvPicPr>
            <a:picLocks noChangeAspect="1" noChangeArrowheads="1"/>
          </p:cNvPicPr>
          <p:nvPr/>
        </p:nvPicPr>
        <p:blipFill>
          <a:blip r:embed="rId11"/>
          <a:srcRect/>
          <a:stretch>
            <a:fillRect/>
          </a:stretch>
        </p:blipFill>
        <p:spPr bwMode="auto">
          <a:xfrm>
            <a:off x="1584325" y="25960388"/>
            <a:ext cx="6303963" cy="7091362"/>
          </a:xfrm>
          <a:prstGeom prst="rect">
            <a:avLst/>
          </a:prstGeom>
          <a:noFill/>
          <a:ln w="9525">
            <a:noFill/>
            <a:miter lim="800000"/>
            <a:headEnd/>
            <a:tailEnd/>
          </a:ln>
        </p:spPr>
      </p:pic>
      <p:pic>
        <p:nvPicPr>
          <p:cNvPr id="13352" name="Picture 5" descr="E:\王老师论文\2012.2.18论文\日本论文改格式为IRPA\2012.03.07为Poster生成等值线图片\2012.03.07Rn-222等值线图片32.jpg"/>
          <p:cNvPicPr>
            <a:picLocks noChangeAspect="1" noChangeArrowheads="1"/>
          </p:cNvPicPr>
          <p:nvPr/>
        </p:nvPicPr>
        <p:blipFill>
          <a:blip r:embed="rId12"/>
          <a:srcRect/>
          <a:stretch>
            <a:fillRect/>
          </a:stretch>
        </p:blipFill>
        <p:spPr bwMode="auto">
          <a:xfrm>
            <a:off x="9020175" y="25960388"/>
            <a:ext cx="6303963" cy="7091362"/>
          </a:xfrm>
          <a:prstGeom prst="rect">
            <a:avLst/>
          </a:prstGeom>
          <a:noFill/>
          <a:ln w="9525">
            <a:noFill/>
            <a:miter lim="800000"/>
            <a:headEnd/>
            <a:tailEnd/>
          </a:ln>
        </p:spPr>
      </p:pic>
      <p:pic>
        <p:nvPicPr>
          <p:cNvPr id="13353" name="Picture 6" descr="E:\王老师论文\2012.2.18论文\日本论文改格式为IRPA\2012.03.07为Poster生成等值线图片\2012.03.07Th-232等值线图片32.jpg"/>
          <p:cNvPicPr>
            <a:picLocks noChangeAspect="1" noChangeArrowheads="1"/>
          </p:cNvPicPr>
          <p:nvPr/>
        </p:nvPicPr>
        <p:blipFill>
          <a:blip r:embed="rId13"/>
          <a:srcRect/>
          <a:stretch>
            <a:fillRect/>
          </a:stretch>
        </p:blipFill>
        <p:spPr bwMode="auto">
          <a:xfrm>
            <a:off x="16457613" y="25960388"/>
            <a:ext cx="6303962" cy="7091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1225" rtl="0" eaLnBrk="0" fontAlgn="base" latinLnBrk="0" hangingPunct="0">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1225" rtl="0" eaLnBrk="0" fontAlgn="base" latinLnBrk="0" hangingPunct="0">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CDESIGNO</Template>
  <TotalTime>2301</TotalTime>
  <Words>442</Words>
  <Application>Microsoft Office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vt:i4>
      </vt:variant>
    </vt:vector>
  </HeadingPairs>
  <TitlesOfParts>
    <vt:vector size="6" baseType="lpstr">
      <vt:lpstr>Arial</vt:lpstr>
      <vt:lpstr>宋体</vt:lpstr>
      <vt:lpstr>Calibri</vt:lpstr>
      <vt:lpstr>Times New Roman</vt:lpstr>
      <vt:lpstr>默认设计模板</vt:lpstr>
      <vt:lpstr>Slide 1</vt:lpstr>
    </vt:vector>
  </TitlesOfParts>
  <Company>pku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gqj</dc:creator>
  <cp:lastModifiedBy>kirsty.mccoll</cp:lastModifiedBy>
  <cp:revision>122</cp:revision>
  <dcterms:created xsi:type="dcterms:W3CDTF">2004-05-17T01:17:06Z</dcterms:created>
  <dcterms:modified xsi:type="dcterms:W3CDTF">2012-05-02T11:29:15Z</dcterms:modified>
</cp:coreProperties>
</file>