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404050" cy="51206400"/>
  <p:notesSz cx="6858000" cy="9144000"/>
  <p:defaultTextStyle>
    <a:defPPr>
      <a:defRPr lang="ja-JP"/>
    </a:defPPr>
    <a:lvl1pPr algn="l" defTabSz="1984375" rtl="0" fontAlgn="base">
      <a:spcBef>
        <a:spcPct val="0"/>
      </a:spcBef>
      <a:spcAft>
        <a:spcPct val="0"/>
      </a:spcAft>
      <a:defRPr kumimoji="1" sz="3900" kern="1200">
        <a:solidFill>
          <a:schemeClr val="tx1"/>
        </a:solidFill>
        <a:latin typeface="Arial" charset="0"/>
        <a:ea typeface="ＭＳ Ｐゴシック"/>
        <a:cs typeface="ＭＳ Ｐゴシック"/>
      </a:defRPr>
    </a:lvl1pPr>
    <a:lvl2pPr marL="992188" indent="-534988" algn="l" defTabSz="1984375" rtl="0" fontAlgn="base">
      <a:spcBef>
        <a:spcPct val="0"/>
      </a:spcBef>
      <a:spcAft>
        <a:spcPct val="0"/>
      </a:spcAft>
      <a:defRPr kumimoji="1" sz="3900" kern="1200">
        <a:solidFill>
          <a:schemeClr val="tx1"/>
        </a:solidFill>
        <a:latin typeface="Arial" charset="0"/>
        <a:ea typeface="ＭＳ Ｐゴシック"/>
        <a:cs typeface="ＭＳ Ｐゴシック"/>
      </a:defRPr>
    </a:lvl2pPr>
    <a:lvl3pPr marL="1984375" indent="-1069975" algn="l" defTabSz="1984375" rtl="0" fontAlgn="base">
      <a:spcBef>
        <a:spcPct val="0"/>
      </a:spcBef>
      <a:spcAft>
        <a:spcPct val="0"/>
      </a:spcAft>
      <a:defRPr kumimoji="1" sz="3900" kern="1200">
        <a:solidFill>
          <a:schemeClr val="tx1"/>
        </a:solidFill>
        <a:latin typeface="Arial" charset="0"/>
        <a:ea typeface="ＭＳ Ｐゴシック"/>
        <a:cs typeface="ＭＳ Ｐゴシック"/>
      </a:defRPr>
    </a:lvl3pPr>
    <a:lvl4pPr marL="2976563" indent="-1604963" algn="l" defTabSz="1984375" rtl="0" fontAlgn="base">
      <a:spcBef>
        <a:spcPct val="0"/>
      </a:spcBef>
      <a:spcAft>
        <a:spcPct val="0"/>
      </a:spcAft>
      <a:defRPr kumimoji="1" sz="3900" kern="1200">
        <a:solidFill>
          <a:schemeClr val="tx1"/>
        </a:solidFill>
        <a:latin typeface="Arial" charset="0"/>
        <a:ea typeface="ＭＳ Ｐゴシック"/>
        <a:cs typeface="ＭＳ Ｐゴシック"/>
      </a:defRPr>
    </a:lvl4pPr>
    <a:lvl5pPr marL="3968750" indent="-2139950" algn="l" defTabSz="1984375" rtl="0" fontAlgn="base">
      <a:spcBef>
        <a:spcPct val="0"/>
      </a:spcBef>
      <a:spcAft>
        <a:spcPct val="0"/>
      </a:spcAft>
      <a:defRPr kumimoji="1" sz="3900" kern="1200">
        <a:solidFill>
          <a:schemeClr val="tx1"/>
        </a:solidFill>
        <a:latin typeface="Arial" charset="0"/>
        <a:ea typeface="ＭＳ Ｐゴシック"/>
        <a:cs typeface="ＭＳ Ｐゴシック"/>
      </a:defRPr>
    </a:lvl5pPr>
    <a:lvl6pPr marL="2286000" algn="l" defTabSz="914400" rtl="0" eaLnBrk="1" latinLnBrk="0" hangingPunct="1">
      <a:defRPr kumimoji="1" sz="3900" kern="1200">
        <a:solidFill>
          <a:schemeClr val="tx1"/>
        </a:solidFill>
        <a:latin typeface="Arial" charset="0"/>
        <a:ea typeface="ＭＳ Ｐゴシック"/>
        <a:cs typeface="ＭＳ Ｐゴシック"/>
      </a:defRPr>
    </a:lvl6pPr>
    <a:lvl7pPr marL="2743200" algn="l" defTabSz="914400" rtl="0" eaLnBrk="1" latinLnBrk="0" hangingPunct="1">
      <a:defRPr kumimoji="1" sz="3900" kern="1200">
        <a:solidFill>
          <a:schemeClr val="tx1"/>
        </a:solidFill>
        <a:latin typeface="Arial" charset="0"/>
        <a:ea typeface="ＭＳ Ｐゴシック"/>
        <a:cs typeface="ＭＳ Ｐゴシック"/>
      </a:defRPr>
    </a:lvl7pPr>
    <a:lvl8pPr marL="3200400" algn="l" defTabSz="914400" rtl="0" eaLnBrk="1" latinLnBrk="0" hangingPunct="1">
      <a:defRPr kumimoji="1" sz="3900" kern="1200">
        <a:solidFill>
          <a:schemeClr val="tx1"/>
        </a:solidFill>
        <a:latin typeface="Arial" charset="0"/>
        <a:ea typeface="ＭＳ Ｐゴシック"/>
        <a:cs typeface="ＭＳ Ｐゴシック"/>
      </a:defRPr>
    </a:lvl8pPr>
    <a:lvl9pPr marL="3657600" algn="l" defTabSz="914400" rtl="0" eaLnBrk="1" latinLnBrk="0" hangingPunct="1">
      <a:defRPr kumimoji="1" sz="3900"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28" autoAdjust="0"/>
  </p:normalViewPr>
  <p:slideViewPr>
    <p:cSldViewPr>
      <p:cViewPr>
        <p:scale>
          <a:sx n="40" d="100"/>
          <a:sy n="40" d="100"/>
        </p:scale>
        <p:origin x="-594" y="-72"/>
      </p:cViewPr>
      <p:guideLst>
        <p:guide orient="horz" pos="16128"/>
        <p:guide pos="1020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30304" y="15907178"/>
            <a:ext cx="27543443" cy="10976186"/>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4860608" y="29016961"/>
            <a:ext cx="22682835" cy="13086080"/>
          </a:xfrm>
        </p:spPr>
        <p:txBody>
          <a:bodyPr/>
          <a:lstStyle>
            <a:lvl1pPr marL="0" indent="0" algn="ctr">
              <a:buNone/>
              <a:defRPr>
                <a:solidFill>
                  <a:schemeClr val="tx1">
                    <a:tint val="75000"/>
                  </a:schemeClr>
                </a:solidFill>
              </a:defRPr>
            </a:lvl1pPr>
            <a:lvl2pPr marL="992215" indent="0" algn="ctr">
              <a:buNone/>
              <a:defRPr>
                <a:solidFill>
                  <a:schemeClr val="tx1">
                    <a:tint val="75000"/>
                  </a:schemeClr>
                </a:solidFill>
              </a:defRPr>
            </a:lvl2pPr>
            <a:lvl3pPr marL="1984431" indent="0" algn="ctr">
              <a:buNone/>
              <a:defRPr>
                <a:solidFill>
                  <a:schemeClr val="tx1">
                    <a:tint val="75000"/>
                  </a:schemeClr>
                </a:solidFill>
              </a:defRPr>
            </a:lvl3pPr>
            <a:lvl4pPr marL="2976646" indent="0" algn="ctr">
              <a:buNone/>
              <a:defRPr>
                <a:solidFill>
                  <a:schemeClr val="tx1">
                    <a:tint val="75000"/>
                  </a:schemeClr>
                </a:solidFill>
              </a:defRPr>
            </a:lvl4pPr>
            <a:lvl5pPr marL="3968862" indent="0" algn="ctr">
              <a:buNone/>
              <a:defRPr>
                <a:solidFill>
                  <a:schemeClr val="tx1">
                    <a:tint val="75000"/>
                  </a:schemeClr>
                </a:solidFill>
              </a:defRPr>
            </a:lvl5pPr>
            <a:lvl6pPr marL="4961077" indent="0" algn="ctr">
              <a:buNone/>
              <a:defRPr>
                <a:solidFill>
                  <a:schemeClr val="tx1">
                    <a:tint val="75000"/>
                  </a:schemeClr>
                </a:solidFill>
              </a:defRPr>
            </a:lvl6pPr>
            <a:lvl7pPr marL="5953293" indent="0" algn="ctr">
              <a:buNone/>
              <a:defRPr>
                <a:solidFill>
                  <a:schemeClr val="tx1">
                    <a:tint val="75000"/>
                  </a:schemeClr>
                </a:solidFill>
              </a:defRPr>
            </a:lvl7pPr>
            <a:lvl8pPr marL="6945508" indent="0" algn="ctr">
              <a:buNone/>
              <a:defRPr>
                <a:solidFill>
                  <a:schemeClr val="tx1">
                    <a:tint val="75000"/>
                  </a:schemeClr>
                </a:solidFill>
              </a:defRPr>
            </a:lvl8pPr>
            <a:lvl9pPr marL="7937724"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BE73F73-4794-4F10-8A38-A5D5C677D1F9}" type="datetimeFigureOut">
              <a:rPr lang="ja-JP" altLang="en-US"/>
              <a:pPr>
                <a:defRPr/>
              </a:pPr>
              <a:t>2012/4/25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B7E7D4F-5870-4FF3-BF1C-2D5381FD1281}"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78A575A-A357-4156-8F53-E7FB2334648D}" type="datetimeFigureOut">
              <a:rPr lang="ja-JP" altLang="en-US"/>
              <a:pPr>
                <a:defRPr/>
              </a:pPr>
              <a:t>2012/4/25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2700706-94B2-4CED-97D0-A0E50F6F15A1}"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23492939" y="2050634"/>
            <a:ext cx="7290911" cy="436913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20203" y="2050634"/>
            <a:ext cx="21332668" cy="436913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AFB017C-9E92-41E4-BA31-30DADCE4A75F}" type="datetimeFigureOut">
              <a:rPr lang="ja-JP" altLang="en-US"/>
              <a:pPr>
                <a:defRPr/>
              </a:pPr>
              <a:t>2012/4/25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D89DD9D-8BCB-4A59-A5A2-ED45ECCA0CAE}"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F66DEDC-298F-4E6F-BE03-162FC13B036B}" type="datetimeFigureOut">
              <a:rPr lang="ja-JP" altLang="en-US"/>
              <a:pPr>
                <a:defRPr/>
              </a:pPr>
              <a:t>2012/4/25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DF4A766-A4C3-4F65-9280-B16AE3D16A8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559694" y="32904857"/>
            <a:ext cx="27543443" cy="10170159"/>
          </a:xfrm>
        </p:spPr>
        <p:txBody>
          <a:bodyPr anchor="t"/>
          <a:lstStyle>
            <a:lvl1pPr algn="l">
              <a:defRPr sz="87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2559694" y="21703460"/>
            <a:ext cx="27543443" cy="11201397"/>
          </a:xfrm>
        </p:spPr>
        <p:txBody>
          <a:bodyPr anchor="b"/>
          <a:lstStyle>
            <a:lvl1pPr marL="0" indent="0">
              <a:buNone/>
              <a:defRPr sz="4300">
                <a:solidFill>
                  <a:schemeClr val="tx1">
                    <a:tint val="75000"/>
                  </a:schemeClr>
                </a:solidFill>
              </a:defRPr>
            </a:lvl1pPr>
            <a:lvl2pPr marL="992215" indent="0">
              <a:buNone/>
              <a:defRPr sz="3900">
                <a:solidFill>
                  <a:schemeClr val="tx1">
                    <a:tint val="75000"/>
                  </a:schemeClr>
                </a:solidFill>
              </a:defRPr>
            </a:lvl2pPr>
            <a:lvl3pPr marL="1984431" indent="0">
              <a:buNone/>
              <a:defRPr sz="3500">
                <a:solidFill>
                  <a:schemeClr val="tx1">
                    <a:tint val="75000"/>
                  </a:schemeClr>
                </a:solidFill>
              </a:defRPr>
            </a:lvl3pPr>
            <a:lvl4pPr marL="2976646" indent="0">
              <a:buNone/>
              <a:defRPr sz="3000">
                <a:solidFill>
                  <a:schemeClr val="tx1">
                    <a:tint val="75000"/>
                  </a:schemeClr>
                </a:solidFill>
              </a:defRPr>
            </a:lvl4pPr>
            <a:lvl5pPr marL="3968862" indent="0">
              <a:buNone/>
              <a:defRPr sz="3000">
                <a:solidFill>
                  <a:schemeClr val="tx1">
                    <a:tint val="75000"/>
                  </a:schemeClr>
                </a:solidFill>
              </a:defRPr>
            </a:lvl5pPr>
            <a:lvl6pPr marL="4961077" indent="0">
              <a:buNone/>
              <a:defRPr sz="3000">
                <a:solidFill>
                  <a:schemeClr val="tx1">
                    <a:tint val="75000"/>
                  </a:schemeClr>
                </a:solidFill>
              </a:defRPr>
            </a:lvl6pPr>
            <a:lvl7pPr marL="5953293" indent="0">
              <a:buNone/>
              <a:defRPr sz="3000">
                <a:solidFill>
                  <a:schemeClr val="tx1">
                    <a:tint val="75000"/>
                  </a:schemeClr>
                </a:solidFill>
              </a:defRPr>
            </a:lvl7pPr>
            <a:lvl8pPr marL="6945508" indent="0">
              <a:buNone/>
              <a:defRPr sz="3000">
                <a:solidFill>
                  <a:schemeClr val="tx1">
                    <a:tint val="75000"/>
                  </a:schemeClr>
                </a:solidFill>
              </a:defRPr>
            </a:lvl8pPr>
            <a:lvl9pPr marL="7937724" indent="0">
              <a:buNone/>
              <a:defRPr sz="30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6B1B3B3A-1B96-4545-BE7A-24B49D99A2E9}" type="datetimeFigureOut">
              <a:rPr lang="ja-JP" altLang="en-US"/>
              <a:pPr>
                <a:defRPr/>
              </a:pPr>
              <a:t>2012/4/25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D1ECA80-A696-4459-BFE1-DA4D5ECA4E2C}"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620202" y="11948164"/>
            <a:ext cx="14311787" cy="33793857"/>
          </a:xfrm>
        </p:spPr>
        <p:txBody>
          <a:bodyPr/>
          <a:lstStyle>
            <a:lvl1pPr>
              <a:defRPr sz="6100"/>
            </a:lvl1pPr>
            <a:lvl2pPr>
              <a:defRPr sz="5200"/>
            </a:lvl2pPr>
            <a:lvl3pPr>
              <a:defRPr sz="4300"/>
            </a:lvl3pPr>
            <a:lvl4pPr>
              <a:defRPr sz="3900"/>
            </a:lvl4pPr>
            <a:lvl5pPr>
              <a:defRPr sz="3900"/>
            </a:lvl5pPr>
            <a:lvl6pPr>
              <a:defRPr sz="3900"/>
            </a:lvl6pPr>
            <a:lvl7pPr>
              <a:defRPr sz="3900"/>
            </a:lvl7pPr>
            <a:lvl8pPr>
              <a:defRPr sz="3900"/>
            </a:lvl8pPr>
            <a:lvl9pPr>
              <a:defRPr sz="3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16472061" y="11948164"/>
            <a:ext cx="14311787" cy="33793857"/>
          </a:xfrm>
        </p:spPr>
        <p:txBody>
          <a:bodyPr/>
          <a:lstStyle>
            <a:lvl1pPr>
              <a:defRPr sz="6100"/>
            </a:lvl1pPr>
            <a:lvl2pPr>
              <a:defRPr sz="5200"/>
            </a:lvl2pPr>
            <a:lvl3pPr>
              <a:defRPr sz="4300"/>
            </a:lvl3pPr>
            <a:lvl4pPr>
              <a:defRPr sz="3900"/>
            </a:lvl4pPr>
            <a:lvl5pPr>
              <a:defRPr sz="3900"/>
            </a:lvl5pPr>
            <a:lvl6pPr>
              <a:defRPr sz="3900"/>
            </a:lvl6pPr>
            <a:lvl7pPr>
              <a:defRPr sz="3900"/>
            </a:lvl7pPr>
            <a:lvl8pPr>
              <a:defRPr sz="3900"/>
            </a:lvl8pPr>
            <a:lvl9pPr>
              <a:defRPr sz="3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E71ACB92-04E7-4B3C-B0D1-4D60767E7F6B}" type="datetimeFigureOut">
              <a:rPr lang="ja-JP" altLang="en-US"/>
              <a:pPr>
                <a:defRPr/>
              </a:pPr>
              <a:t>2012/4/25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D862887-B555-4C1E-8073-ACD3ED70D552}"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1620205" y="11462178"/>
            <a:ext cx="14317414" cy="4776889"/>
          </a:xfrm>
        </p:spPr>
        <p:txBody>
          <a:bodyPr anchor="b"/>
          <a:lstStyle>
            <a:lvl1pPr marL="0" indent="0">
              <a:buNone/>
              <a:defRPr sz="5200" b="1"/>
            </a:lvl1pPr>
            <a:lvl2pPr marL="992215" indent="0">
              <a:buNone/>
              <a:defRPr sz="4300" b="1"/>
            </a:lvl2pPr>
            <a:lvl3pPr marL="1984431" indent="0">
              <a:buNone/>
              <a:defRPr sz="3900" b="1"/>
            </a:lvl3pPr>
            <a:lvl4pPr marL="2976646" indent="0">
              <a:buNone/>
              <a:defRPr sz="3500" b="1"/>
            </a:lvl4pPr>
            <a:lvl5pPr marL="3968862" indent="0">
              <a:buNone/>
              <a:defRPr sz="3500" b="1"/>
            </a:lvl5pPr>
            <a:lvl6pPr marL="4961077" indent="0">
              <a:buNone/>
              <a:defRPr sz="3500" b="1"/>
            </a:lvl6pPr>
            <a:lvl7pPr marL="5953293" indent="0">
              <a:buNone/>
              <a:defRPr sz="3500" b="1"/>
            </a:lvl7pPr>
            <a:lvl8pPr marL="6945508" indent="0">
              <a:buNone/>
              <a:defRPr sz="3500" b="1"/>
            </a:lvl8pPr>
            <a:lvl9pPr marL="7937724" indent="0">
              <a:buNone/>
              <a:defRPr sz="35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1620205" y="16239066"/>
            <a:ext cx="14317414" cy="29502951"/>
          </a:xfrm>
        </p:spPr>
        <p:txBody>
          <a:bodyPr/>
          <a:lstStyle>
            <a:lvl1pPr>
              <a:defRPr sz="5200"/>
            </a:lvl1pPr>
            <a:lvl2pPr>
              <a:defRPr sz="4300"/>
            </a:lvl2pPr>
            <a:lvl3pPr>
              <a:defRPr sz="3900"/>
            </a:lvl3pPr>
            <a:lvl4pPr>
              <a:defRPr sz="3500"/>
            </a:lvl4pPr>
            <a:lvl5pPr>
              <a:defRPr sz="3500"/>
            </a:lvl5pPr>
            <a:lvl6pPr>
              <a:defRPr sz="3500"/>
            </a:lvl6pPr>
            <a:lvl7pPr>
              <a:defRPr sz="3500"/>
            </a:lvl7pPr>
            <a:lvl8pPr>
              <a:defRPr sz="3500"/>
            </a:lvl8pPr>
            <a:lvl9pPr>
              <a:defRPr sz="35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16460806" y="11462178"/>
            <a:ext cx="14323041" cy="4776889"/>
          </a:xfrm>
        </p:spPr>
        <p:txBody>
          <a:bodyPr anchor="b"/>
          <a:lstStyle>
            <a:lvl1pPr marL="0" indent="0">
              <a:buNone/>
              <a:defRPr sz="5200" b="1"/>
            </a:lvl1pPr>
            <a:lvl2pPr marL="992215" indent="0">
              <a:buNone/>
              <a:defRPr sz="4300" b="1"/>
            </a:lvl2pPr>
            <a:lvl3pPr marL="1984431" indent="0">
              <a:buNone/>
              <a:defRPr sz="3900" b="1"/>
            </a:lvl3pPr>
            <a:lvl4pPr marL="2976646" indent="0">
              <a:buNone/>
              <a:defRPr sz="3500" b="1"/>
            </a:lvl4pPr>
            <a:lvl5pPr marL="3968862" indent="0">
              <a:buNone/>
              <a:defRPr sz="3500" b="1"/>
            </a:lvl5pPr>
            <a:lvl6pPr marL="4961077" indent="0">
              <a:buNone/>
              <a:defRPr sz="3500" b="1"/>
            </a:lvl6pPr>
            <a:lvl7pPr marL="5953293" indent="0">
              <a:buNone/>
              <a:defRPr sz="3500" b="1"/>
            </a:lvl7pPr>
            <a:lvl8pPr marL="6945508" indent="0">
              <a:buNone/>
              <a:defRPr sz="3500" b="1"/>
            </a:lvl8pPr>
            <a:lvl9pPr marL="7937724" indent="0">
              <a:buNone/>
              <a:defRPr sz="35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16460806" y="16239066"/>
            <a:ext cx="14323041" cy="29502951"/>
          </a:xfrm>
        </p:spPr>
        <p:txBody>
          <a:bodyPr/>
          <a:lstStyle>
            <a:lvl1pPr>
              <a:defRPr sz="5200"/>
            </a:lvl1pPr>
            <a:lvl2pPr>
              <a:defRPr sz="4300"/>
            </a:lvl2pPr>
            <a:lvl3pPr>
              <a:defRPr sz="3900"/>
            </a:lvl3pPr>
            <a:lvl4pPr>
              <a:defRPr sz="3500"/>
            </a:lvl4pPr>
            <a:lvl5pPr>
              <a:defRPr sz="3500"/>
            </a:lvl5pPr>
            <a:lvl6pPr>
              <a:defRPr sz="3500"/>
            </a:lvl6pPr>
            <a:lvl7pPr>
              <a:defRPr sz="3500"/>
            </a:lvl7pPr>
            <a:lvl8pPr>
              <a:defRPr sz="3500"/>
            </a:lvl8pPr>
            <a:lvl9pPr>
              <a:defRPr sz="35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7CAFBE9C-7EE1-449E-8B58-55AD03969FD6}" type="datetimeFigureOut">
              <a:rPr lang="ja-JP" altLang="en-US"/>
              <a:pPr>
                <a:defRPr/>
              </a:pPr>
              <a:t>2012/4/25</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D5C57B5D-BF8B-4373-A46B-B6E21FB8345B}"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42716D19-7B63-401B-BC83-A836AAF96C41}" type="datetimeFigureOut">
              <a:rPr lang="ja-JP" altLang="en-US"/>
              <a:pPr>
                <a:defRPr/>
              </a:pPr>
              <a:t>2012/4/25</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F2CCBF22-BC35-4C97-97C0-1DBCF292EEDF}"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3D4C214E-A6FF-409A-917A-3EF03D8F8D6C}" type="datetimeFigureOut">
              <a:rPr lang="ja-JP" altLang="en-US"/>
              <a:pPr>
                <a:defRPr/>
              </a:pPr>
              <a:t>2012/4/25</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B55E0B2-39F2-424D-A322-D5E1DDFAAD9E}"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620208" y="2038773"/>
            <a:ext cx="10660707" cy="8676640"/>
          </a:xfrm>
        </p:spPr>
        <p:txBody>
          <a:bodyPr anchor="b"/>
          <a:lstStyle>
            <a:lvl1pPr algn="l">
              <a:defRPr sz="43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12669084" y="2038778"/>
            <a:ext cx="18114766" cy="43703244"/>
          </a:xfrm>
        </p:spPr>
        <p:txBody>
          <a:bodyPr/>
          <a:lstStyle>
            <a:lvl1pPr>
              <a:defRPr sz="6900"/>
            </a:lvl1pPr>
            <a:lvl2pPr>
              <a:defRPr sz="6100"/>
            </a:lvl2pPr>
            <a:lvl3pPr>
              <a:defRPr sz="5200"/>
            </a:lvl3pPr>
            <a:lvl4pPr>
              <a:defRPr sz="4300"/>
            </a:lvl4pPr>
            <a:lvl5pPr>
              <a:defRPr sz="4300"/>
            </a:lvl5pPr>
            <a:lvl6pPr>
              <a:defRPr sz="4300"/>
            </a:lvl6pPr>
            <a:lvl7pPr>
              <a:defRPr sz="4300"/>
            </a:lvl7pPr>
            <a:lvl8pPr>
              <a:defRPr sz="4300"/>
            </a:lvl8pPr>
            <a:lvl9pPr>
              <a:defRPr sz="4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1620208" y="10715418"/>
            <a:ext cx="10660707" cy="35026604"/>
          </a:xfrm>
        </p:spPr>
        <p:txBody>
          <a:bodyPr/>
          <a:lstStyle>
            <a:lvl1pPr marL="0" indent="0">
              <a:buNone/>
              <a:defRPr sz="3000"/>
            </a:lvl1pPr>
            <a:lvl2pPr marL="992215" indent="0">
              <a:buNone/>
              <a:defRPr sz="2600"/>
            </a:lvl2pPr>
            <a:lvl3pPr marL="1984431" indent="0">
              <a:buNone/>
              <a:defRPr sz="2200"/>
            </a:lvl3pPr>
            <a:lvl4pPr marL="2976646" indent="0">
              <a:buNone/>
              <a:defRPr sz="2000"/>
            </a:lvl4pPr>
            <a:lvl5pPr marL="3968862" indent="0">
              <a:buNone/>
              <a:defRPr sz="2000"/>
            </a:lvl5pPr>
            <a:lvl6pPr marL="4961077" indent="0">
              <a:buNone/>
              <a:defRPr sz="2000"/>
            </a:lvl6pPr>
            <a:lvl7pPr marL="5953293" indent="0">
              <a:buNone/>
              <a:defRPr sz="2000"/>
            </a:lvl7pPr>
            <a:lvl8pPr marL="6945508" indent="0">
              <a:buNone/>
              <a:defRPr sz="2000"/>
            </a:lvl8pPr>
            <a:lvl9pPr marL="7937724" indent="0">
              <a:buNone/>
              <a:defRPr sz="20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FD9F2DB0-6A32-4B67-B04E-BF886AFAAA31}" type="datetimeFigureOut">
              <a:rPr lang="ja-JP" altLang="en-US"/>
              <a:pPr>
                <a:defRPr/>
              </a:pPr>
              <a:t>2012/4/25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BBE7D95-C7BE-4DF5-BBCA-93D536E3C30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51419" y="35844481"/>
            <a:ext cx="19442430" cy="4231644"/>
          </a:xfrm>
        </p:spPr>
        <p:txBody>
          <a:bodyPr anchor="b"/>
          <a:lstStyle>
            <a:lvl1pPr algn="l">
              <a:defRPr sz="43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6351419" y="4575387"/>
            <a:ext cx="19442430" cy="30723840"/>
          </a:xfrm>
        </p:spPr>
        <p:txBody>
          <a:bodyPr rtlCol="0">
            <a:normAutofit/>
          </a:bodyPr>
          <a:lstStyle>
            <a:lvl1pPr marL="0" indent="0">
              <a:buNone/>
              <a:defRPr sz="6900"/>
            </a:lvl1pPr>
            <a:lvl2pPr marL="992215" indent="0">
              <a:buNone/>
              <a:defRPr sz="6100"/>
            </a:lvl2pPr>
            <a:lvl3pPr marL="1984431" indent="0">
              <a:buNone/>
              <a:defRPr sz="5200"/>
            </a:lvl3pPr>
            <a:lvl4pPr marL="2976646" indent="0">
              <a:buNone/>
              <a:defRPr sz="4300"/>
            </a:lvl4pPr>
            <a:lvl5pPr marL="3968862" indent="0">
              <a:buNone/>
              <a:defRPr sz="4300"/>
            </a:lvl5pPr>
            <a:lvl6pPr marL="4961077" indent="0">
              <a:buNone/>
              <a:defRPr sz="4300"/>
            </a:lvl6pPr>
            <a:lvl7pPr marL="5953293" indent="0">
              <a:buNone/>
              <a:defRPr sz="4300"/>
            </a:lvl7pPr>
            <a:lvl8pPr marL="6945508" indent="0">
              <a:buNone/>
              <a:defRPr sz="4300"/>
            </a:lvl8pPr>
            <a:lvl9pPr marL="7937724" indent="0">
              <a:buNone/>
              <a:defRPr sz="4300"/>
            </a:lvl9pPr>
          </a:lstStyle>
          <a:p>
            <a:pPr lvl="0"/>
            <a:endParaRPr lang="ja-JP" altLang="en-US" noProof="0"/>
          </a:p>
        </p:txBody>
      </p:sp>
      <p:sp>
        <p:nvSpPr>
          <p:cNvPr id="4" name="テキスト プレースホルダ 3"/>
          <p:cNvSpPr>
            <a:spLocks noGrp="1"/>
          </p:cNvSpPr>
          <p:nvPr>
            <p:ph type="body" sz="half" idx="2"/>
          </p:nvPr>
        </p:nvSpPr>
        <p:spPr>
          <a:xfrm>
            <a:off x="6351419" y="40076125"/>
            <a:ext cx="19442430" cy="6009636"/>
          </a:xfrm>
        </p:spPr>
        <p:txBody>
          <a:bodyPr/>
          <a:lstStyle>
            <a:lvl1pPr marL="0" indent="0">
              <a:buNone/>
              <a:defRPr sz="3000"/>
            </a:lvl1pPr>
            <a:lvl2pPr marL="992215" indent="0">
              <a:buNone/>
              <a:defRPr sz="2600"/>
            </a:lvl2pPr>
            <a:lvl3pPr marL="1984431" indent="0">
              <a:buNone/>
              <a:defRPr sz="2200"/>
            </a:lvl3pPr>
            <a:lvl4pPr marL="2976646" indent="0">
              <a:buNone/>
              <a:defRPr sz="2000"/>
            </a:lvl4pPr>
            <a:lvl5pPr marL="3968862" indent="0">
              <a:buNone/>
              <a:defRPr sz="2000"/>
            </a:lvl5pPr>
            <a:lvl6pPr marL="4961077" indent="0">
              <a:buNone/>
              <a:defRPr sz="2000"/>
            </a:lvl6pPr>
            <a:lvl7pPr marL="5953293" indent="0">
              <a:buNone/>
              <a:defRPr sz="2000"/>
            </a:lvl7pPr>
            <a:lvl8pPr marL="6945508" indent="0">
              <a:buNone/>
              <a:defRPr sz="2000"/>
            </a:lvl8pPr>
            <a:lvl9pPr marL="7937724" indent="0">
              <a:buNone/>
              <a:defRPr sz="20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8A25EDE-16D7-4EC9-96F6-E67EA93F86E7}" type="datetimeFigureOut">
              <a:rPr lang="ja-JP" altLang="en-US"/>
              <a:pPr>
                <a:defRPr/>
              </a:pPr>
              <a:t>2012/4/25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4CD3F3C-F5F0-4B7E-B7AE-DE3DCA40215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1620838" y="2051050"/>
            <a:ext cx="29162375" cy="8534400"/>
          </a:xfrm>
          <a:prstGeom prst="rect">
            <a:avLst/>
          </a:prstGeom>
          <a:noFill/>
          <a:ln w="9525">
            <a:noFill/>
            <a:miter lim="800000"/>
            <a:headEnd/>
            <a:tailEnd/>
          </a:ln>
        </p:spPr>
        <p:txBody>
          <a:bodyPr vert="horz" wrap="square" lIns="198443" tIns="99222" rIns="198443" bIns="99222"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1620838" y="11947525"/>
            <a:ext cx="29162375" cy="33794700"/>
          </a:xfrm>
          <a:prstGeom prst="rect">
            <a:avLst/>
          </a:prstGeom>
          <a:noFill/>
          <a:ln w="9525">
            <a:noFill/>
            <a:miter lim="800000"/>
            <a:headEnd/>
            <a:tailEnd/>
          </a:ln>
        </p:spPr>
        <p:txBody>
          <a:bodyPr vert="horz" wrap="square" lIns="198443" tIns="99222" rIns="198443" bIns="9922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1620838" y="47461488"/>
            <a:ext cx="7559675" cy="2725737"/>
          </a:xfrm>
          <a:prstGeom prst="rect">
            <a:avLst/>
          </a:prstGeom>
        </p:spPr>
        <p:txBody>
          <a:bodyPr vert="horz" lIns="198443" tIns="99222" rIns="198443" bIns="99222" rtlCol="0" anchor="ctr"/>
          <a:lstStyle>
            <a:lvl1pPr algn="l" defTabSz="1984431" fontAlgn="auto">
              <a:spcBef>
                <a:spcPts val="0"/>
              </a:spcBef>
              <a:spcAft>
                <a:spcPts val="0"/>
              </a:spcAft>
              <a:defRPr sz="2600" smtClean="0">
                <a:solidFill>
                  <a:schemeClr val="tx1">
                    <a:tint val="75000"/>
                  </a:schemeClr>
                </a:solidFill>
                <a:latin typeface="+mn-lt"/>
                <a:ea typeface="+mn-ea"/>
                <a:cs typeface="+mn-cs"/>
              </a:defRPr>
            </a:lvl1pPr>
          </a:lstStyle>
          <a:p>
            <a:pPr>
              <a:defRPr/>
            </a:pPr>
            <a:fld id="{1986A0D4-5C50-46DD-BF09-CFAB4A2EA0E4}" type="datetimeFigureOut">
              <a:rPr lang="ja-JP" altLang="en-US"/>
              <a:pPr>
                <a:defRPr/>
              </a:pPr>
              <a:t>2012/4/25</a:t>
            </a:fld>
            <a:endParaRPr lang="ja-JP" altLang="en-US"/>
          </a:p>
        </p:txBody>
      </p:sp>
      <p:sp>
        <p:nvSpPr>
          <p:cNvPr id="5" name="フッター プレースホルダ 4"/>
          <p:cNvSpPr>
            <a:spLocks noGrp="1"/>
          </p:cNvSpPr>
          <p:nvPr>
            <p:ph type="ftr" sz="quarter" idx="3"/>
          </p:nvPr>
        </p:nvSpPr>
        <p:spPr>
          <a:xfrm>
            <a:off x="11071225" y="47461488"/>
            <a:ext cx="10261600" cy="2725737"/>
          </a:xfrm>
          <a:prstGeom prst="rect">
            <a:avLst/>
          </a:prstGeom>
        </p:spPr>
        <p:txBody>
          <a:bodyPr vert="horz" lIns="198443" tIns="99222" rIns="198443" bIns="99222" rtlCol="0" anchor="ctr"/>
          <a:lstStyle>
            <a:lvl1pPr algn="ctr" defTabSz="1984431" fontAlgn="auto">
              <a:spcBef>
                <a:spcPts val="0"/>
              </a:spcBef>
              <a:spcAft>
                <a:spcPts val="0"/>
              </a:spcAft>
              <a:defRPr sz="26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23223538" y="47461488"/>
            <a:ext cx="7559675" cy="2725737"/>
          </a:xfrm>
          <a:prstGeom prst="rect">
            <a:avLst/>
          </a:prstGeom>
        </p:spPr>
        <p:txBody>
          <a:bodyPr vert="horz" lIns="198443" tIns="99222" rIns="198443" bIns="99222" rtlCol="0" anchor="ctr"/>
          <a:lstStyle>
            <a:lvl1pPr algn="r" defTabSz="1984431" fontAlgn="auto">
              <a:spcBef>
                <a:spcPts val="0"/>
              </a:spcBef>
              <a:spcAft>
                <a:spcPts val="0"/>
              </a:spcAft>
              <a:defRPr sz="2600" smtClean="0">
                <a:solidFill>
                  <a:schemeClr val="tx1">
                    <a:tint val="75000"/>
                  </a:schemeClr>
                </a:solidFill>
                <a:latin typeface="+mn-lt"/>
                <a:ea typeface="+mn-ea"/>
                <a:cs typeface="+mn-cs"/>
              </a:defRPr>
            </a:lvl1pPr>
          </a:lstStyle>
          <a:p>
            <a:pPr>
              <a:defRPr/>
            </a:pPr>
            <a:fld id="{5F8C3257-08F7-416D-9A21-5578D245F18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984375" rtl="0" fontAlgn="base">
        <a:spcBef>
          <a:spcPct val="0"/>
        </a:spcBef>
        <a:spcAft>
          <a:spcPct val="0"/>
        </a:spcAft>
        <a:defRPr kumimoji="1" sz="9500" kern="1200">
          <a:solidFill>
            <a:schemeClr val="tx1"/>
          </a:solidFill>
          <a:latin typeface="+mj-lt"/>
          <a:ea typeface="+mj-ea"/>
          <a:cs typeface="ＭＳ Ｐゴシック"/>
        </a:defRPr>
      </a:lvl1pPr>
      <a:lvl2pPr algn="ctr" defTabSz="1984375" rtl="0" fontAlgn="base">
        <a:spcBef>
          <a:spcPct val="0"/>
        </a:spcBef>
        <a:spcAft>
          <a:spcPct val="0"/>
        </a:spcAft>
        <a:defRPr kumimoji="1" sz="9500">
          <a:solidFill>
            <a:schemeClr val="tx1"/>
          </a:solidFill>
          <a:latin typeface="Calibri" pitchFamily="34" charset="0"/>
          <a:ea typeface="ＭＳ Ｐゴシック"/>
          <a:cs typeface="ＭＳ Ｐゴシック"/>
        </a:defRPr>
      </a:lvl2pPr>
      <a:lvl3pPr algn="ctr" defTabSz="1984375" rtl="0" fontAlgn="base">
        <a:spcBef>
          <a:spcPct val="0"/>
        </a:spcBef>
        <a:spcAft>
          <a:spcPct val="0"/>
        </a:spcAft>
        <a:defRPr kumimoji="1" sz="9500">
          <a:solidFill>
            <a:schemeClr val="tx1"/>
          </a:solidFill>
          <a:latin typeface="Calibri" pitchFamily="34" charset="0"/>
          <a:ea typeface="ＭＳ Ｐゴシック"/>
          <a:cs typeface="ＭＳ Ｐゴシック"/>
        </a:defRPr>
      </a:lvl3pPr>
      <a:lvl4pPr algn="ctr" defTabSz="1984375" rtl="0" fontAlgn="base">
        <a:spcBef>
          <a:spcPct val="0"/>
        </a:spcBef>
        <a:spcAft>
          <a:spcPct val="0"/>
        </a:spcAft>
        <a:defRPr kumimoji="1" sz="9500">
          <a:solidFill>
            <a:schemeClr val="tx1"/>
          </a:solidFill>
          <a:latin typeface="Calibri" pitchFamily="34" charset="0"/>
          <a:ea typeface="ＭＳ Ｐゴシック"/>
          <a:cs typeface="ＭＳ Ｐゴシック"/>
        </a:defRPr>
      </a:lvl4pPr>
      <a:lvl5pPr algn="ctr" defTabSz="1984375" rtl="0" fontAlgn="base">
        <a:spcBef>
          <a:spcPct val="0"/>
        </a:spcBef>
        <a:spcAft>
          <a:spcPct val="0"/>
        </a:spcAft>
        <a:defRPr kumimoji="1" sz="9500">
          <a:solidFill>
            <a:schemeClr val="tx1"/>
          </a:solidFill>
          <a:latin typeface="Calibri" pitchFamily="34" charset="0"/>
          <a:ea typeface="ＭＳ Ｐゴシック"/>
          <a:cs typeface="ＭＳ Ｐゴシック"/>
        </a:defRPr>
      </a:lvl5pPr>
      <a:lvl6pPr marL="457200" algn="ctr" defTabSz="1984375" rtl="0" fontAlgn="base">
        <a:spcBef>
          <a:spcPct val="0"/>
        </a:spcBef>
        <a:spcAft>
          <a:spcPct val="0"/>
        </a:spcAft>
        <a:defRPr kumimoji="1" sz="9500">
          <a:solidFill>
            <a:schemeClr val="tx1"/>
          </a:solidFill>
          <a:latin typeface="Calibri" pitchFamily="34" charset="0"/>
          <a:ea typeface="ＭＳ Ｐゴシック"/>
          <a:cs typeface="ＭＳ Ｐゴシック"/>
        </a:defRPr>
      </a:lvl6pPr>
      <a:lvl7pPr marL="914400" algn="ctr" defTabSz="1984375" rtl="0" fontAlgn="base">
        <a:spcBef>
          <a:spcPct val="0"/>
        </a:spcBef>
        <a:spcAft>
          <a:spcPct val="0"/>
        </a:spcAft>
        <a:defRPr kumimoji="1" sz="9500">
          <a:solidFill>
            <a:schemeClr val="tx1"/>
          </a:solidFill>
          <a:latin typeface="Calibri" pitchFamily="34" charset="0"/>
          <a:ea typeface="ＭＳ Ｐゴシック"/>
          <a:cs typeface="ＭＳ Ｐゴシック"/>
        </a:defRPr>
      </a:lvl7pPr>
      <a:lvl8pPr marL="1371600" algn="ctr" defTabSz="1984375" rtl="0" fontAlgn="base">
        <a:spcBef>
          <a:spcPct val="0"/>
        </a:spcBef>
        <a:spcAft>
          <a:spcPct val="0"/>
        </a:spcAft>
        <a:defRPr kumimoji="1" sz="9500">
          <a:solidFill>
            <a:schemeClr val="tx1"/>
          </a:solidFill>
          <a:latin typeface="Calibri" pitchFamily="34" charset="0"/>
          <a:ea typeface="ＭＳ Ｐゴシック"/>
          <a:cs typeface="ＭＳ Ｐゴシック"/>
        </a:defRPr>
      </a:lvl8pPr>
      <a:lvl9pPr marL="1828800" algn="ctr" defTabSz="1984375" rtl="0" fontAlgn="base">
        <a:spcBef>
          <a:spcPct val="0"/>
        </a:spcBef>
        <a:spcAft>
          <a:spcPct val="0"/>
        </a:spcAft>
        <a:defRPr kumimoji="1" sz="9500">
          <a:solidFill>
            <a:schemeClr val="tx1"/>
          </a:solidFill>
          <a:latin typeface="Calibri" pitchFamily="34" charset="0"/>
          <a:ea typeface="ＭＳ Ｐゴシック"/>
          <a:cs typeface="ＭＳ Ｐゴシック"/>
        </a:defRPr>
      </a:lvl9pPr>
    </p:titleStyle>
    <p:bodyStyle>
      <a:lvl1pPr marL="742950" indent="-742950" algn="l" defTabSz="1984375" rtl="0" fontAlgn="base">
        <a:spcBef>
          <a:spcPct val="20000"/>
        </a:spcBef>
        <a:spcAft>
          <a:spcPct val="0"/>
        </a:spcAft>
        <a:buFont typeface="Arial" charset="0"/>
        <a:buChar char="•"/>
        <a:defRPr kumimoji="1" sz="6900" kern="1200">
          <a:solidFill>
            <a:schemeClr val="tx1"/>
          </a:solidFill>
          <a:latin typeface="+mn-lt"/>
          <a:ea typeface="+mn-ea"/>
          <a:cs typeface="ＭＳ Ｐゴシック"/>
        </a:defRPr>
      </a:lvl1pPr>
      <a:lvl2pPr marL="1611313" indent="-619125" algn="l" defTabSz="1984375" rtl="0" fontAlgn="base">
        <a:spcBef>
          <a:spcPct val="20000"/>
        </a:spcBef>
        <a:spcAft>
          <a:spcPct val="0"/>
        </a:spcAft>
        <a:buFont typeface="Arial" charset="0"/>
        <a:buChar char="–"/>
        <a:defRPr kumimoji="1" sz="6100" kern="1200">
          <a:solidFill>
            <a:schemeClr val="tx1"/>
          </a:solidFill>
          <a:latin typeface="+mn-lt"/>
          <a:ea typeface="+mn-ea"/>
          <a:cs typeface="ＭＳ Ｐゴシック"/>
        </a:defRPr>
      </a:lvl2pPr>
      <a:lvl3pPr marL="2479675" indent="-495300" algn="l" defTabSz="1984375" rtl="0" fontAlgn="base">
        <a:spcBef>
          <a:spcPct val="20000"/>
        </a:spcBef>
        <a:spcAft>
          <a:spcPct val="0"/>
        </a:spcAft>
        <a:buFont typeface="Arial" charset="0"/>
        <a:buChar char="•"/>
        <a:defRPr kumimoji="1" sz="5200" kern="1200">
          <a:solidFill>
            <a:schemeClr val="tx1"/>
          </a:solidFill>
          <a:latin typeface="+mn-lt"/>
          <a:ea typeface="+mn-ea"/>
          <a:cs typeface="ＭＳ Ｐゴシック"/>
        </a:defRPr>
      </a:lvl3pPr>
      <a:lvl4pPr marL="3471863" indent="-495300" algn="l" defTabSz="1984375" rtl="0" fontAlgn="base">
        <a:spcBef>
          <a:spcPct val="20000"/>
        </a:spcBef>
        <a:spcAft>
          <a:spcPct val="0"/>
        </a:spcAft>
        <a:buFont typeface="Arial" charset="0"/>
        <a:buChar char="–"/>
        <a:defRPr kumimoji="1" sz="4300" kern="1200">
          <a:solidFill>
            <a:schemeClr val="tx1"/>
          </a:solidFill>
          <a:latin typeface="+mn-lt"/>
          <a:ea typeface="+mn-ea"/>
          <a:cs typeface="ＭＳ Ｐゴシック"/>
        </a:defRPr>
      </a:lvl4pPr>
      <a:lvl5pPr marL="4464050" indent="-495300" algn="l" defTabSz="1984375" rtl="0" fontAlgn="base">
        <a:spcBef>
          <a:spcPct val="20000"/>
        </a:spcBef>
        <a:spcAft>
          <a:spcPct val="0"/>
        </a:spcAft>
        <a:buFont typeface="Arial" charset="0"/>
        <a:buChar char="»"/>
        <a:defRPr kumimoji="1" sz="4300" kern="1200">
          <a:solidFill>
            <a:schemeClr val="tx1"/>
          </a:solidFill>
          <a:latin typeface="+mn-lt"/>
          <a:ea typeface="+mn-ea"/>
          <a:cs typeface="ＭＳ Ｐゴシック"/>
        </a:defRPr>
      </a:lvl5pPr>
      <a:lvl6pPr marL="5457185" indent="-496108" algn="l" defTabSz="1984431" rtl="0" eaLnBrk="1" latinLnBrk="0" hangingPunct="1">
        <a:spcBef>
          <a:spcPct val="20000"/>
        </a:spcBef>
        <a:buFont typeface="Arial" pitchFamily="34" charset="0"/>
        <a:buChar char="•"/>
        <a:defRPr kumimoji="1" sz="4300" kern="1200">
          <a:solidFill>
            <a:schemeClr val="tx1"/>
          </a:solidFill>
          <a:latin typeface="+mn-lt"/>
          <a:ea typeface="+mn-ea"/>
          <a:cs typeface="+mn-cs"/>
        </a:defRPr>
      </a:lvl6pPr>
      <a:lvl7pPr marL="6449400" indent="-496108" algn="l" defTabSz="1984431" rtl="0" eaLnBrk="1" latinLnBrk="0" hangingPunct="1">
        <a:spcBef>
          <a:spcPct val="20000"/>
        </a:spcBef>
        <a:buFont typeface="Arial" pitchFamily="34" charset="0"/>
        <a:buChar char="•"/>
        <a:defRPr kumimoji="1" sz="4300" kern="1200">
          <a:solidFill>
            <a:schemeClr val="tx1"/>
          </a:solidFill>
          <a:latin typeface="+mn-lt"/>
          <a:ea typeface="+mn-ea"/>
          <a:cs typeface="+mn-cs"/>
        </a:defRPr>
      </a:lvl7pPr>
      <a:lvl8pPr marL="7441616" indent="-496108" algn="l" defTabSz="1984431" rtl="0" eaLnBrk="1" latinLnBrk="0" hangingPunct="1">
        <a:spcBef>
          <a:spcPct val="20000"/>
        </a:spcBef>
        <a:buFont typeface="Arial" pitchFamily="34" charset="0"/>
        <a:buChar char="•"/>
        <a:defRPr kumimoji="1" sz="4300" kern="1200">
          <a:solidFill>
            <a:schemeClr val="tx1"/>
          </a:solidFill>
          <a:latin typeface="+mn-lt"/>
          <a:ea typeface="+mn-ea"/>
          <a:cs typeface="+mn-cs"/>
        </a:defRPr>
      </a:lvl8pPr>
      <a:lvl9pPr marL="8433831" indent="-496108" algn="l" defTabSz="1984431" rtl="0" eaLnBrk="1" latinLnBrk="0" hangingPunct="1">
        <a:spcBef>
          <a:spcPct val="20000"/>
        </a:spcBef>
        <a:buFont typeface="Arial" pitchFamily="34" charset="0"/>
        <a:buChar char="•"/>
        <a:defRPr kumimoji="1" sz="4300" kern="1200">
          <a:solidFill>
            <a:schemeClr val="tx1"/>
          </a:solidFill>
          <a:latin typeface="+mn-lt"/>
          <a:ea typeface="+mn-ea"/>
          <a:cs typeface="+mn-cs"/>
        </a:defRPr>
      </a:lvl9pPr>
    </p:bodyStyle>
    <p:otherStyle>
      <a:defPPr>
        <a:defRPr lang="ja-JP"/>
      </a:defPPr>
      <a:lvl1pPr marL="0" algn="l" defTabSz="1984431" rtl="0" eaLnBrk="1" latinLnBrk="0" hangingPunct="1">
        <a:defRPr kumimoji="1" sz="3900" kern="1200">
          <a:solidFill>
            <a:schemeClr val="tx1"/>
          </a:solidFill>
          <a:latin typeface="+mn-lt"/>
          <a:ea typeface="+mn-ea"/>
          <a:cs typeface="+mn-cs"/>
        </a:defRPr>
      </a:lvl1pPr>
      <a:lvl2pPr marL="992215" algn="l" defTabSz="1984431" rtl="0" eaLnBrk="1" latinLnBrk="0" hangingPunct="1">
        <a:defRPr kumimoji="1" sz="3900" kern="1200">
          <a:solidFill>
            <a:schemeClr val="tx1"/>
          </a:solidFill>
          <a:latin typeface="+mn-lt"/>
          <a:ea typeface="+mn-ea"/>
          <a:cs typeface="+mn-cs"/>
        </a:defRPr>
      </a:lvl2pPr>
      <a:lvl3pPr marL="1984431" algn="l" defTabSz="1984431" rtl="0" eaLnBrk="1" latinLnBrk="0" hangingPunct="1">
        <a:defRPr kumimoji="1" sz="3900" kern="1200">
          <a:solidFill>
            <a:schemeClr val="tx1"/>
          </a:solidFill>
          <a:latin typeface="+mn-lt"/>
          <a:ea typeface="+mn-ea"/>
          <a:cs typeface="+mn-cs"/>
        </a:defRPr>
      </a:lvl3pPr>
      <a:lvl4pPr marL="2976646" algn="l" defTabSz="1984431" rtl="0" eaLnBrk="1" latinLnBrk="0" hangingPunct="1">
        <a:defRPr kumimoji="1" sz="3900" kern="1200">
          <a:solidFill>
            <a:schemeClr val="tx1"/>
          </a:solidFill>
          <a:latin typeface="+mn-lt"/>
          <a:ea typeface="+mn-ea"/>
          <a:cs typeface="+mn-cs"/>
        </a:defRPr>
      </a:lvl4pPr>
      <a:lvl5pPr marL="3968862" algn="l" defTabSz="1984431" rtl="0" eaLnBrk="1" latinLnBrk="0" hangingPunct="1">
        <a:defRPr kumimoji="1" sz="3900" kern="1200">
          <a:solidFill>
            <a:schemeClr val="tx1"/>
          </a:solidFill>
          <a:latin typeface="+mn-lt"/>
          <a:ea typeface="+mn-ea"/>
          <a:cs typeface="+mn-cs"/>
        </a:defRPr>
      </a:lvl5pPr>
      <a:lvl6pPr marL="4961077" algn="l" defTabSz="1984431" rtl="0" eaLnBrk="1" latinLnBrk="0" hangingPunct="1">
        <a:defRPr kumimoji="1" sz="3900" kern="1200">
          <a:solidFill>
            <a:schemeClr val="tx1"/>
          </a:solidFill>
          <a:latin typeface="+mn-lt"/>
          <a:ea typeface="+mn-ea"/>
          <a:cs typeface="+mn-cs"/>
        </a:defRPr>
      </a:lvl6pPr>
      <a:lvl7pPr marL="5953293" algn="l" defTabSz="1984431" rtl="0" eaLnBrk="1" latinLnBrk="0" hangingPunct="1">
        <a:defRPr kumimoji="1" sz="3900" kern="1200">
          <a:solidFill>
            <a:schemeClr val="tx1"/>
          </a:solidFill>
          <a:latin typeface="+mn-lt"/>
          <a:ea typeface="+mn-ea"/>
          <a:cs typeface="+mn-cs"/>
        </a:defRPr>
      </a:lvl7pPr>
      <a:lvl8pPr marL="6945508" algn="l" defTabSz="1984431" rtl="0" eaLnBrk="1" latinLnBrk="0" hangingPunct="1">
        <a:defRPr kumimoji="1" sz="3900" kern="1200">
          <a:solidFill>
            <a:schemeClr val="tx1"/>
          </a:solidFill>
          <a:latin typeface="+mn-lt"/>
          <a:ea typeface="+mn-ea"/>
          <a:cs typeface="+mn-cs"/>
        </a:defRPr>
      </a:lvl8pPr>
      <a:lvl9pPr marL="7937724" algn="l" defTabSz="1984431" rtl="0" eaLnBrk="1" latinLnBrk="0" hangingPunct="1">
        <a:defRPr kumimoji="1" sz="3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wm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正方形/長方形 3"/>
          <p:cNvSpPr>
            <a:spLocks noChangeArrowheads="1"/>
          </p:cNvSpPr>
          <p:nvPr/>
        </p:nvSpPr>
        <p:spPr bwMode="auto">
          <a:xfrm>
            <a:off x="222250" y="328613"/>
            <a:ext cx="31483300" cy="1200150"/>
          </a:xfrm>
          <a:prstGeom prst="rect">
            <a:avLst/>
          </a:prstGeom>
          <a:noFill/>
          <a:ln w="9525">
            <a:noFill/>
            <a:miter lim="800000"/>
            <a:headEnd/>
            <a:tailEnd/>
          </a:ln>
        </p:spPr>
        <p:txBody>
          <a:bodyPr wrap="none">
            <a:spAutoFit/>
          </a:bodyPr>
          <a:lstStyle/>
          <a:p>
            <a:pPr algn="ctr"/>
            <a:r>
              <a:rPr lang="en-US" altLang="ja-JP" sz="7200" b="1">
                <a:latin typeface="Times New Roman" pitchFamily="18" charset="0"/>
                <a:cs typeface="Times New Roman" pitchFamily="18" charset="0"/>
              </a:rPr>
              <a:t>Trends in Patients’ Exposure Doses during Radiographic Examination in Japan</a:t>
            </a:r>
            <a:endParaRPr lang="ja-JP" altLang="ja-JP" sz="7200" b="1">
              <a:latin typeface="Times New Roman" pitchFamily="18" charset="0"/>
              <a:cs typeface="Times New Roman" pitchFamily="18" charset="0"/>
            </a:endParaRPr>
          </a:p>
        </p:txBody>
      </p:sp>
      <p:sp>
        <p:nvSpPr>
          <p:cNvPr id="13314" name="正方形/長方形 4"/>
          <p:cNvSpPr>
            <a:spLocks noChangeArrowheads="1"/>
          </p:cNvSpPr>
          <p:nvPr/>
        </p:nvSpPr>
        <p:spPr bwMode="auto">
          <a:xfrm>
            <a:off x="5113338" y="2344738"/>
            <a:ext cx="19369087" cy="1508125"/>
          </a:xfrm>
          <a:prstGeom prst="rect">
            <a:avLst/>
          </a:prstGeom>
          <a:noFill/>
          <a:ln w="9525">
            <a:noFill/>
            <a:miter lim="800000"/>
            <a:headEnd/>
            <a:tailEnd/>
          </a:ln>
        </p:spPr>
        <p:txBody>
          <a:bodyPr lIns="91388" tIns="45694" rIns="91388" bIns="45694">
            <a:spAutoFit/>
          </a:bodyPr>
          <a:lstStyle/>
          <a:p>
            <a:pPr algn="ctr"/>
            <a:r>
              <a:rPr lang="fi-FI" altLang="ja-JP" sz="4800" b="1">
                <a:latin typeface="Times New Roman" pitchFamily="18" charset="0"/>
                <a:cs typeface="Times New Roman" pitchFamily="18" charset="0"/>
              </a:rPr>
              <a:t>Shoichi Suzuki </a:t>
            </a:r>
            <a:r>
              <a:rPr lang="fi-FI" altLang="ja-JP" sz="4800" baseline="30000">
                <a:latin typeface="Times New Roman" pitchFamily="18" charset="0"/>
                <a:cs typeface="Times New Roman" pitchFamily="18" charset="0"/>
              </a:rPr>
              <a:t>1</a:t>
            </a:r>
            <a:r>
              <a:rPr lang="fi-FI" altLang="ja-JP" sz="4800">
                <a:latin typeface="Times New Roman" pitchFamily="18" charset="0"/>
                <a:cs typeface="Times New Roman" pitchFamily="18" charset="0"/>
              </a:rPr>
              <a:t> </a:t>
            </a:r>
            <a:r>
              <a:rPr lang="fi-FI" altLang="ja-JP" sz="4400">
                <a:latin typeface="Times New Roman" pitchFamily="18" charset="0"/>
                <a:cs typeface="Times New Roman" pitchFamily="18" charset="0"/>
              </a:rPr>
              <a:t>, Yasuki Asada </a:t>
            </a:r>
            <a:r>
              <a:rPr lang="fi-FI" altLang="ja-JP" sz="4400" baseline="30000">
                <a:latin typeface="Times New Roman" pitchFamily="18" charset="0"/>
                <a:cs typeface="Times New Roman" pitchFamily="18" charset="0"/>
              </a:rPr>
              <a:t>1</a:t>
            </a:r>
            <a:r>
              <a:rPr lang="fi-FI" altLang="ja-JP" sz="4400">
                <a:latin typeface="Times New Roman" pitchFamily="18" charset="0"/>
                <a:cs typeface="Times New Roman" pitchFamily="18" charset="0"/>
              </a:rPr>
              <a:t>, Masanao Kobayashi</a:t>
            </a:r>
            <a:r>
              <a:rPr lang="fi-FI" altLang="ja-JP" sz="4400" baseline="30000">
                <a:latin typeface="Times New Roman" pitchFamily="18" charset="0"/>
                <a:cs typeface="Times New Roman" pitchFamily="18" charset="0"/>
              </a:rPr>
              <a:t>2</a:t>
            </a:r>
            <a:r>
              <a:rPr lang="fi-FI" altLang="ja-JP" sz="4400">
                <a:latin typeface="Times New Roman" pitchFamily="18" charset="0"/>
                <a:cs typeface="Times New Roman" pitchFamily="18" charset="0"/>
              </a:rPr>
              <a:t> , Kenichi Kobayashi</a:t>
            </a:r>
            <a:r>
              <a:rPr lang="fi-FI" altLang="ja-JP" sz="4400" baseline="30000">
                <a:latin typeface="Times New Roman" pitchFamily="18" charset="0"/>
                <a:cs typeface="Times New Roman" pitchFamily="18" charset="0"/>
              </a:rPr>
              <a:t>2</a:t>
            </a:r>
            <a:r>
              <a:rPr lang="fi-FI" altLang="ja-JP" sz="4400">
                <a:latin typeface="Times New Roman" pitchFamily="18" charset="0"/>
                <a:cs typeface="Times New Roman" pitchFamily="18" charset="0"/>
              </a:rPr>
              <a:t> , Yuuta Matsunaga</a:t>
            </a:r>
            <a:r>
              <a:rPr lang="fi-FI" altLang="ja-JP" sz="4400" baseline="30000">
                <a:latin typeface="Times New Roman" pitchFamily="18" charset="0"/>
                <a:cs typeface="Times New Roman" pitchFamily="18" charset="0"/>
              </a:rPr>
              <a:t>3</a:t>
            </a:r>
            <a:r>
              <a:rPr lang="fi-FI" altLang="ja-JP" sz="4400">
                <a:latin typeface="Times New Roman" pitchFamily="18" charset="0"/>
                <a:cs typeface="Times New Roman" pitchFamily="18" charset="0"/>
              </a:rPr>
              <a:t>, Tomoko Otsuka</a:t>
            </a:r>
            <a:r>
              <a:rPr lang="fi-FI" altLang="ja-JP" sz="4400" baseline="30000">
                <a:latin typeface="Times New Roman" pitchFamily="18" charset="0"/>
                <a:cs typeface="Times New Roman" pitchFamily="18" charset="0"/>
              </a:rPr>
              <a:t>4</a:t>
            </a:r>
            <a:endParaRPr lang="ja-JP" altLang="en-US" sz="4400" baseline="30000">
              <a:latin typeface="Times New Roman" pitchFamily="18" charset="0"/>
              <a:cs typeface="Times New Roman" pitchFamily="18" charset="0"/>
            </a:endParaRPr>
          </a:p>
        </p:txBody>
      </p:sp>
      <p:sp>
        <p:nvSpPr>
          <p:cNvPr id="13315" name="正方形/長方形 6"/>
          <p:cNvSpPr>
            <a:spLocks noChangeArrowheads="1"/>
          </p:cNvSpPr>
          <p:nvPr/>
        </p:nvSpPr>
        <p:spPr bwMode="auto">
          <a:xfrm>
            <a:off x="7056438" y="4144963"/>
            <a:ext cx="13322300" cy="2062162"/>
          </a:xfrm>
          <a:prstGeom prst="rect">
            <a:avLst/>
          </a:prstGeom>
          <a:noFill/>
          <a:ln w="9525">
            <a:noFill/>
            <a:miter lim="800000"/>
            <a:headEnd/>
            <a:tailEnd/>
          </a:ln>
        </p:spPr>
        <p:txBody>
          <a:bodyPr>
            <a:spAutoFit/>
          </a:bodyPr>
          <a:lstStyle/>
          <a:p>
            <a:r>
              <a:rPr lang="en-US" altLang="ja-JP" sz="3200" baseline="30000">
                <a:latin typeface="Times New Roman" pitchFamily="18" charset="0"/>
                <a:cs typeface="Times New Roman" pitchFamily="18" charset="0"/>
              </a:rPr>
              <a:t>1</a:t>
            </a:r>
            <a:r>
              <a:rPr lang="en-US" altLang="ja-JP" sz="3200">
                <a:latin typeface="Times New Roman" pitchFamily="18" charset="0"/>
                <a:cs typeface="Times New Roman" pitchFamily="18" charset="0"/>
              </a:rPr>
              <a:t>School of Health Sciences, Fujita Health University, Aichi, 470-1192, Japan.</a:t>
            </a:r>
          </a:p>
          <a:p>
            <a:r>
              <a:rPr lang="en-US" altLang="ja-JP" sz="3200" baseline="30000">
                <a:latin typeface="Times New Roman" pitchFamily="18" charset="0"/>
                <a:cs typeface="Times New Roman" pitchFamily="18" charset="0"/>
              </a:rPr>
              <a:t>2</a:t>
            </a:r>
            <a:r>
              <a:rPr lang="en-US" altLang="ja-JP" sz="3200">
                <a:latin typeface="Times New Roman" pitchFamily="18" charset="0"/>
                <a:cs typeface="Times New Roman" pitchFamily="18" charset="0"/>
              </a:rPr>
              <a:t> Department of Radiology, Fujita Health University hospital,</a:t>
            </a:r>
          </a:p>
          <a:p>
            <a:r>
              <a:rPr lang="en-US" altLang="ja-JP" sz="3200" baseline="30000">
                <a:latin typeface="Times New Roman" pitchFamily="18" charset="0"/>
                <a:cs typeface="Times New Roman" pitchFamily="18" charset="0"/>
              </a:rPr>
              <a:t>3</a:t>
            </a:r>
            <a:r>
              <a:rPr lang="en-US" altLang="ja-JP" sz="3200">
                <a:latin typeface="Times New Roman" pitchFamily="18" charset="0"/>
                <a:cs typeface="Times New Roman" pitchFamily="18" charset="0"/>
              </a:rPr>
              <a:t> Department of Radiology, Nagoya Kyouritsu Hospital</a:t>
            </a:r>
          </a:p>
          <a:p>
            <a:r>
              <a:rPr lang="en-US" altLang="ja-JP" sz="3200" baseline="30000">
                <a:latin typeface="Times New Roman" pitchFamily="18" charset="0"/>
                <a:cs typeface="Times New Roman" pitchFamily="18" charset="0"/>
              </a:rPr>
              <a:t>4</a:t>
            </a:r>
            <a:r>
              <a:rPr lang="en-US" altLang="ja-JP" sz="3200">
                <a:latin typeface="Times New Roman" pitchFamily="18" charset="0"/>
                <a:cs typeface="Times New Roman" pitchFamily="18" charset="0"/>
              </a:rPr>
              <a:t>Department of Radiology, Daido hospital</a:t>
            </a:r>
          </a:p>
        </p:txBody>
      </p:sp>
      <p:pic>
        <p:nvPicPr>
          <p:cNvPr id="13316" name="Picture 3" descr="C:\Users\suzuki090528\Pictures\2072-35b.jpg"/>
          <p:cNvPicPr>
            <a:picLocks noChangeAspect="1" noChangeArrowheads="1"/>
          </p:cNvPicPr>
          <p:nvPr/>
        </p:nvPicPr>
        <p:blipFill>
          <a:blip r:embed="rId2"/>
          <a:srcRect/>
          <a:stretch>
            <a:fillRect/>
          </a:stretch>
        </p:blipFill>
        <p:spPr bwMode="auto">
          <a:xfrm>
            <a:off x="25203150" y="1839913"/>
            <a:ext cx="5000625" cy="3354387"/>
          </a:xfrm>
          <a:prstGeom prst="rect">
            <a:avLst/>
          </a:prstGeom>
          <a:noFill/>
          <a:ln w="9525">
            <a:noFill/>
            <a:miter lim="800000"/>
            <a:headEnd/>
            <a:tailEnd/>
          </a:ln>
        </p:spPr>
      </p:pic>
      <p:pic>
        <p:nvPicPr>
          <p:cNvPr id="13317" name="Picture 339" descr="suzu2"/>
          <p:cNvPicPr>
            <a:picLocks noChangeAspect="1" noChangeArrowheads="1"/>
          </p:cNvPicPr>
          <p:nvPr/>
        </p:nvPicPr>
        <p:blipFill>
          <a:blip r:embed="rId3"/>
          <a:srcRect/>
          <a:stretch>
            <a:fillRect/>
          </a:stretch>
        </p:blipFill>
        <p:spPr bwMode="auto">
          <a:xfrm>
            <a:off x="1728788" y="1839913"/>
            <a:ext cx="2757487" cy="3455987"/>
          </a:xfrm>
          <a:prstGeom prst="rect">
            <a:avLst/>
          </a:prstGeom>
          <a:noFill/>
          <a:ln w="9525">
            <a:noFill/>
            <a:miter lim="800000"/>
            <a:headEnd/>
            <a:tailEnd/>
          </a:ln>
        </p:spPr>
      </p:pic>
      <p:sp>
        <p:nvSpPr>
          <p:cNvPr id="10" name="Rectangle 376"/>
          <p:cNvSpPr>
            <a:spLocks noChangeArrowheads="1"/>
          </p:cNvSpPr>
          <p:nvPr/>
        </p:nvSpPr>
        <p:spPr bwMode="auto">
          <a:xfrm>
            <a:off x="21097875" y="5224463"/>
            <a:ext cx="10298113" cy="831850"/>
          </a:xfrm>
          <a:prstGeom prst="rect">
            <a:avLst/>
          </a:prstGeom>
          <a:ln>
            <a:headEnd/>
            <a:tailEnd/>
          </a:ln>
        </p:spPr>
        <p:style>
          <a:lnRef idx="1">
            <a:schemeClr val="dk1"/>
          </a:lnRef>
          <a:fillRef idx="2">
            <a:schemeClr val="dk1"/>
          </a:fillRef>
          <a:effectRef idx="1">
            <a:schemeClr val="dk1"/>
          </a:effectRef>
          <a:fontRef idx="minor">
            <a:schemeClr val="dk1"/>
          </a:fontRef>
        </p:style>
        <p:txBody>
          <a:bodyPr lIns="91388" tIns="45694" rIns="91388" bIns="45694" anchor="ctr">
            <a:spAutoFit/>
          </a:bodyPr>
          <a:lstStyle/>
          <a:p>
            <a:pPr defTabSz="1984431" fontAlgn="auto">
              <a:spcBef>
                <a:spcPts val="0"/>
              </a:spcBef>
              <a:spcAft>
                <a:spcPts val="0"/>
              </a:spcAft>
              <a:defRPr/>
            </a:pPr>
            <a:r>
              <a:rPr lang="en-US" altLang="ja-JP" sz="2400" dirty="0">
                <a:solidFill>
                  <a:schemeClr val="tx1"/>
                </a:solidFill>
                <a:latin typeface="Times New Roman" pitchFamily="18" charset="0"/>
                <a:cs typeface="Times New Roman" pitchFamily="18" charset="0"/>
              </a:rPr>
              <a:t>Address:1-98, </a:t>
            </a:r>
            <a:r>
              <a:rPr lang="en-US" altLang="ja-JP" sz="2400" dirty="0" err="1">
                <a:solidFill>
                  <a:schemeClr val="tx1"/>
                </a:solidFill>
                <a:latin typeface="Times New Roman" pitchFamily="18" charset="0"/>
                <a:cs typeface="Times New Roman" pitchFamily="18" charset="0"/>
              </a:rPr>
              <a:t>Dengakugakubo</a:t>
            </a:r>
            <a:r>
              <a:rPr lang="en-US" altLang="ja-JP" sz="2400" dirty="0">
                <a:solidFill>
                  <a:schemeClr val="tx1"/>
                </a:solidFill>
                <a:latin typeface="Times New Roman" pitchFamily="18" charset="0"/>
                <a:cs typeface="Times New Roman" pitchFamily="18" charset="0"/>
              </a:rPr>
              <a:t>, </a:t>
            </a:r>
            <a:r>
              <a:rPr lang="en-US" altLang="ja-JP" sz="2400" dirty="0" err="1">
                <a:solidFill>
                  <a:schemeClr val="tx1"/>
                </a:solidFill>
                <a:latin typeface="Times New Roman" pitchFamily="18" charset="0"/>
                <a:cs typeface="Times New Roman" pitchFamily="18" charset="0"/>
              </a:rPr>
              <a:t>Kutukake-cho</a:t>
            </a:r>
            <a:r>
              <a:rPr lang="en-US" altLang="ja-JP" sz="2400" dirty="0">
                <a:solidFill>
                  <a:schemeClr val="tx1"/>
                </a:solidFill>
                <a:latin typeface="Times New Roman" pitchFamily="18" charset="0"/>
                <a:cs typeface="Times New Roman" pitchFamily="18" charset="0"/>
              </a:rPr>
              <a:t>, </a:t>
            </a:r>
            <a:r>
              <a:rPr lang="en-US" altLang="ja-JP" sz="2400" dirty="0" err="1">
                <a:solidFill>
                  <a:schemeClr val="tx1"/>
                </a:solidFill>
                <a:latin typeface="Times New Roman" pitchFamily="18" charset="0"/>
                <a:cs typeface="Times New Roman" pitchFamily="18" charset="0"/>
              </a:rPr>
              <a:t>Toyoake</a:t>
            </a:r>
            <a:r>
              <a:rPr lang="en-US" altLang="ja-JP" sz="2400" dirty="0">
                <a:solidFill>
                  <a:schemeClr val="tx1"/>
                </a:solidFill>
                <a:latin typeface="Times New Roman" pitchFamily="18" charset="0"/>
                <a:cs typeface="Times New Roman" pitchFamily="18" charset="0"/>
              </a:rPr>
              <a:t>, Aichi, 470-1192, Japan</a:t>
            </a:r>
          </a:p>
          <a:p>
            <a:pPr defTabSz="1984431" eaLnBrk="0" fontAlgn="auto" hangingPunct="0">
              <a:spcBef>
                <a:spcPts val="0"/>
              </a:spcBef>
              <a:spcAft>
                <a:spcPts val="0"/>
              </a:spcAft>
              <a:defRPr/>
            </a:pPr>
            <a:r>
              <a:rPr lang="en-US" altLang="ja-JP" sz="2400" dirty="0">
                <a:solidFill>
                  <a:schemeClr val="tx1"/>
                </a:solidFill>
                <a:latin typeface="Times New Roman" pitchFamily="18" charset="0"/>
                <a:cs typeface="Times New Roman" pitchFamily="18" charset="0"/>
              </a:rPr>
              <a:t>TEL: +81-562-93-4548</a:t>
            </a:r>
            <a:r>
              <a:rPr lang="ja-JP" altLang="en-US" sz="2400" dirty="0" err="1">
                <a:solidFill>
                  <a:schemeClr val="tx1"/>
                </a:solidFill>
                <a:latin typeface="Times New Roman" pitchFamily="18" charset="0"/>
                <a:cs typeface="Times New Roman" pitchFamily="18" charset="0"/>
              </a:rPr>
              <a:t>、</a:t>
            </a:r>
            <a:r>
              <a:rPr lang="en-US" altLang="ja-JP" sz="2400" dirty="0">
                <a:solidFill>
                  <a:schemeClr val="tx1"/>
                </a:solidFill>
                <a:latin typeface="Times New Roman" pitchFamily="18" charset="0"/>
                <a:cs typeface="Times New Roman" pitchFamily="18" charset="0"/>
              </a:rPr>
              <a:t>FAX: +81-562-93-4595</a:t>
            </a:r>
          </a:p>
        </p:txBody>
      </p:sp>
      <p:sp>
        <p:nvSpPr>
          <p:cNvPr id="11" name="Rectangle 349"/>
          <p:cNvSpPr>
            <a:spLocks noChangeArrowheads="1"/>
          </p:cNvSpPr>
          <p:nvPr/>
        </p:nvSpPr>
        <p:spPr bwMode="auto">
          <a:xfrm>
            <a:off x="936625" y="5440363"/>
            <a:ext cx="4171950" cy="876300"/>
          </a:xfrm>
          <a:prstGeom prst="rect">
            <a:avLst/>
          </a:prstGeom>
          <a:solidFill>
            <a:schemeClr val="accent2">
              <a:lumMod val="20000"/>
              <a:lumOff val="80000"/>
            </a:schemeClr>
          </a:solidFill>
          <a:ln w="9525">
            <a:noFill/>
            <a:miter lim="800000"/>
            <a:headEnd/>
            <a:tailEnd/>
          </a:ln>
          <a:effectLst/>
        </p:spPr>
        <p:txBody>
          <a:bodyPr lIns="91388" tIns="45694" rIns="91388" bIns="45694">
            <a:spAutoFit/>
          </a:bodyPr>
          <a:lstStyle/>
          <a:p>
            <a:pPr algn="ctr" defTabSz="2262549" fontAlgn="auto">
              <a:lnSpc>
                <a:spcPct val="110000"/>
              </a:lnSpc>
              <a:spcBef>
                <a:spcPts val="0"/>
              </a:spcBef>
              <a:spcAft>
                <a:spcPts val="0"/>
              </a:spcAft>
              <a:defRPr/>
            </a:pPr>
            <a:r>
              <a:rPr lang="en-US" altLang="ja-JP" sz="2400" dirty="0" err="1">
                <a:latin typeface="Times New Roman" pitchFamily="18" charset="0"/>
                <a:ea typeface="+mn-ea"/>
                <a:cs typeface="Times New Roman" pitchFamily="18" charset="0"/>
              </a:rPr>
              <a:t>Shoichi</a:t>
            </a:r>
            <a:r>
              <a:rPr lang="en-US" altLang="ja-JP" sz="2400" dirty="0">
                <a:latin typeface="Times New Roman" pitchFamily="18" charset="0"/>
                <a:ea typeface="+mn-ea"/>
                <a:cs typeface="Times New Roman" pitchFamily="18" charset="0"/>
              </a:rPr>
              <a:t> Suzuki Ph.D.</a:t>
            </a:r>
          </a:p>
          <a:p>
            <a:pPr algn="ctr" defTabSz="2262549" fontAlgn="auto">
              <a:lnSpc>
                <a:spcPct val="110000"/>
              </a:lnSpc>
              <a:spcBef>
                <a:spcPts val="0"/>
              </a:spcBef>
              <a:spcAft>
                <a:spcPts val="0"/>
              </a:spcAft>
              <a:defRPr/>
            </a:pPr>
            <a:r>
              <a:rPr lang="en-US" altLang="ja-JP" sz="2400" dirty="0">
                <a:latin typeface="Times New Roman" pitchFamily="18" charset="0"/>
                <a:ea typeface="+mn-ea"/>
                <a:cs typeface="Times New Roman" pitchFamily="18" charset="0"/>
              </a:rPr>
              <a:t>E-mail : ssuzuki@fujita-hu.ac.jp</a:t>
            </a:r>
          </a:p>
        </p:txBody>
      </p:sp>
      <p:sp>
        <p:nvSpPr>
          <p:cNvPr id="13320" name="Rectangle 344"/>
          <p:cNvSpPr>
            <a:spLocks noChangeArrowheads="1"/>
          </p:cNvSpPr>
          <p:nvPr/>
        </p:nvSpPr>
        <p:spPr bwMode="auto">
          <a:xfrm>
            <a:off x="647700" y="6592888"/>
            <a:ext cx="30892750" cy="2586037"/>
          </a:xfrm>
          <a:prstGeom prst="rect">
            <a:avLst/>
          </a:prstGeom>
          <a:noFill/>
          <a:ln w="9525">
            <a:noFill/>
            <a:miter lim="800000"/>
            <a:headEnd/>
            <a:tailEnd/>
          </a:ln>
        </p:spPr>
        <p:txBody>
          <a:bodyPr lIns="91400" tIns="45702" rIns="91400" bIns="45702">
            <a:spAutoFit/>
          </a:bodyPr>
          <a:lstStyle/>
          <a:p>
            <a:pPr algn="just" defTabSz="2263775">
              <a:spcBef>
                <a:spcPct val="50000"/>
              </a:spcBef>
            </a:pPr>
            <a:r>
              <a:rPr lang="en-US" altLang="ja-JP" sz="3600" b="1">
                <a:latin typeface="Times New Roman" pitchFamily="18" charset="0"/>
                <a:cs typeface="Times New Roman" pitchFamily="18" charset="0"/>
              </a:rPr>
              <a:t>1. Objective</a:t>
            </a:r>
          </a:p>
          <a:p>
            <a:pPr algn="just" defTabSz="2263775">
              <a:spcBef>
                <a:spcPct val="50000"/>
              </a:spcBef>
            </a:pPr>
            <a:r>
              <a:rPr lang="en-US" altLang="ja-JP" sz="2800">
                <a:latin typeface="Times New Roman" pitchFamily="18" charset="0"/>
                <a:cs typeface="Times New Roman" pitchFamily="18" charset="0"/>
              </a:rPr>
              <a:t>Radiation doses received by patients during diagnostic radiography, especially x-ray radiography, have been reported by the United Nations Science Committee, but there are not many data from Japan. Consequently, we shall report the results of earlier surveys and the recent state of affairs regarding exposure during x-ray diagnosis. We shall also attempt to compare the data with the standards published by the IAEA. This report estimates the doses received by patients in the diagnostic x-ray area in Japan. In addition, digital radiography (CR) that computed radiography (CR) uses imaging plate (IP) and flat panel digital radiography (FPD) instead of the conventional film/ screens (F/S) is now being used at many medical institutions. Radiation dose comparisons between DR and F/S were also conducted.</a:t>
            </a:r>
          </a:p>
        </p:txBody>
      </p:sp>
      <p:sp>
        <p:nvSpPr>
          <p:cNvPr id="13321" name="Rectangle 346"/>
          <p:cNvSpPr>
            <a:spLocks noChangeArrowheads="1"/>
          </p:cNvSpPr>
          <p:nvPr/>
        </p:nvSpPr>
        <p:spPr bwMode="auto">
          <a:xfrm>
            <a:off x="720725" y="9329738"/>
            <a:ext cx="15552738" cy="7908925"/>
          </a:xfrm>
          <a:prstGeom prst="rect">
            <a:avLst/>
          </a:prstGeom>
          <a:noFill/>
          <a:ln w="9525">
            <a:noFill/>
            <a:miter lim="800000"/>
            <a:headEnd/>
            <a:tailEnd/>
          </a:ln>
        </p:spPr>
        <p:txBody>
          <a:bodyPr lIns="91400" tIns="45702" rIns="91400" bIns="45702">
            <a:spAutoFit/>
          </a:bodyPr>
          <a:lstStyle/>
          <a:p>
            <a:pPr algn="just" defTabSz="2263775">
              <a:spcBef>
                <a:spcPct val="50000"/>
              </a:spcBef>
            </a:pPr>
            <a:r>
              <a:rPr lang="en-US" altLang="ja-JP" sz="3600" b="1">
                <a:latin typeface="Times New Roman" pitchFamily="18" charset="0"/>
                <a:cs typeface="Times New Roman" pitchFamily="18" charset="0"/>
              </a:rPr>
              <a:t>2. Methods</a:t>
            </a:r>
          </a:p>
          <a:p>
            <a:pPr algn="just" defTabSz="2263775">
              <a:spcBef>
                <a:spcPct val="50000"/>
              </a:spcBef>
            </a:pPr>
            <a:r>
              <a:rPr lang="en-US" altLang="ja-JP" sz="3600" b="1">
                <a:latin typeface="Times New Roman" pitchFamily="18" charset="0"/>
                <a:cs typeface="Times New Roman" pitchFamily="18" charset="0"/>
              </a:rPr>
              <a:t>2.1. Questionnaire surveys</a:t>
            </a:r>
          </a:p>
          <a:p>
            <a:pPr algn="just" defTabSz="2263775">
              <a:spcBef>
                <a:spcPct val="50000"/>
              </a:spcBef>
            </a:pPr>
            <a:r>
              <a:rPr lang="en-US" altLang="ja-JP" sz="2800">
                <a:latin typeface="Times New Roman" pitchFamily="18" charset="0"/>
                <a:cs typeface="Times New Roman" pitchFamily="18" charset="0"/>
              </a:rPr>
              <a:t>Nationwide questionnaire surveys on the same items were carried out at medical institutions throughout the country where medical radiological technologists were employed. The surveys have been conducted a total of 9 times, the first time in 1974, and again in 1979, 1989, 1993, 1997, 2001,2003,2007 and 2011. The valid reply rate was about 35% of 3000 </a:t>
            </a:r>
            <a:r>
              <a:rPr lang="en-US" altLang="ja-JP" sz="2800">
                <a:latin typeface="Calibri" pitchFamily="34" charset="0"/>
              </a:rPr>
              <a:t>institutions.</a:t>
            </a:r>
            <a:r>
              <a:rPr lang="en-US" altLang="ja-JP" sz="2800">
                <a:latin typeface="Times New Roman" pitchFamily="18" charset="0"/>
                <a:cs typeface="Times New Roman" pitchFamily="18" charset="0"/>
              </a:rPr>
              <a:t> </a:t>
            </a:r>
          </a:p>
          <a:p>
            <a:pPr algn="just" defTabSz="2263775">
              <a:spcBef>
                <a:spcPct val="50000"/>
              </a:spcBef>
            </a:pPr>
            <a:r>
              <a:rPr lang="en-US" altLang="ja-JP" sz="3600" b="1">
                <a:latin typeface="Times New Roman" pitchFamily="18" charset="0"/>
                <a:cs typeface="Times New Roman" pitchFamily="18" charset="0"/>
              </a:rPr>
              <a:t>2.2. Dose evaluation</a:t>
            </a:r>
          </a:p>
          <a:p>
            <a:pPr algn="just" defTabSz="2263775">
              <a:spcBef>
                <a:spcPct val="50000"/>
              </a:spcBef>
            </a:pPr>
            <a:r>
              <a:rPr lang="en-US" altLang="ja-JP" sz="2800">
                <a:latin typeface="Times New Roman" pitchFamily="18" charset="0"/>
                <a:cs typeface="Times New Roman" pitchFamily="18" charset="0"/>
              </a:rPr>
              <a:t> Doses were evaluated based on the actual measured values at 100 institutions in the Chubu District. The entrance surface doses were calculated by classifying the values obtained by actual measurement from the exposure conditions for each of the generator types and filter thicknesses. Whenever the generator type was unknown, it was assumed to be 3-phase 12-peak, and whenever total filtration was unknown, it was assumed to be 3 millimeters aluminum equivalent. Mammography was evaluated by the average mammary glandular dose. The breast glandular and adipose tissue ratio to the air dose in the entrance surface area was calculated as 50%-50%, and the mammary glandular dose was calculated by multiplying this value by the mammany glandular absorbed-dose conversion coefficient for middle-aged women.</a:t>
            </a:r>
          </a:p>
        </p:txBody>
      </p:sp>
      <p:sp>
        <p:nvSpPr>
          <p:cNvPr id="13322" name="Rectangle 365"/>
          <p:cNvSpPr>
            <a:spLocks noChangeArrowheads="1"/>
          </p:cNvSpPr>
          <p:nvPr/>
        </p:nvSpPr>
        <p:spPr bwMode="auto">
          <a:xfrm>
            <a:off x="576263" y="17465675"/>
            <a:ext cx="22682200" cy="6894513"/>
          </a:xfrm>
          <a:prstGeom prst="rect">
            <a:avLst/>
          </a:prstGeom>
          <a:noFill/>
          <a:ln w="9525">
            <a:noFill/>
            <a:miter lim="800000"/>
            <a:headEnd/>
            <a:tailEnd/>
          </a:ln>
        </p:spPr>
        <p:txBody>
          <a:bodyPr>
            <a:spAutoFit/>
          </a:bodyPr>
          <a:lstStyle/>
          <a:p>
            <a:pPr algn="just" defTabSz="2263775">
              <a:spcBef>
                <a:spcPct val="50000"/>
              </a:spcBef>
            </a:pPr>
            <a:r>
              <a:rPr lang="en-US" altLang="ja-JP" sz="3600" b="1">
                <a:latin typeface="Times New Roman" pitchFamily="18" charset="0"/>
                <a:cs typeface="Times New Roman" pitchFamily="18" charset="0"/>
              </a:rPr>
              <a:t>3. Results of the Surveys</a:t>
            </a:r>
          </a:p>
          <a:p>
            <a:pPr algn="just" defTabSz="2263775">
              <a:spcBef>
                <a:spcPct val="50000"/>
              </a:spcBef>
            </a:pPr>
            <a:r>
              <a:rPr lang="en-US" altLang="ja-JP" sz="2800">
                <a:latin typeface="Times New Roman" pitchFamily="18" charset="0"/>
                <a:cs typeface="Times New Roman" pitchFamily="18" charset="0"/>
              </a:rPr>
              <a:t> Table 3 shows the numbers of institutions used to make the calculations, the 3/4 quantile doses (75 % doses), means, standard deviations, and IAEA guidance levels. The 75 % dose is the dose at the institution in the 75 % position, and it means that 75% of the institutions are at or below that dose. The 75 % doses were higher than the mean dose. Particularly at sites where the dose was large, i.e., the thoracic spine lateral view, lumbar spine lateral view and Martius sites, the 75% dose was about 1.5-2mGy larger than the mean. Comparisons with the guidance levels showed that all 9 sites were 1/2 to 1/6.The DR use rates in the 1997 survey were about 15%, in the 2007 survey were about 90% (Table 4-1). In the 2007 survey, the higher exposure dose was higher with CR (Table 4-2). The changes in doses at 10 representative sites in the body between 1974 and 2007 are shown in Table 5. The changes are shown by letting "100" represent the dose (%) at each site in 1974. During the 34-period the dose decreased 67% for “head, frontal view”, 51% for "lumbar spine, frontal view", 34% for 'lumbar spine, lateral view", -13 % for "chest, high voltage", 52% for "ankle". The dose for mammography decreased to 7%, less than 1/10 the dose in 1974. No large changes in doses were observed between the 2003 survey and the 2007 survey, but the doses were increased slightly.  The DR use rates in the 1997 survey were about 15 %, in the 2011 survey were about 95 % (Table 4-1). In the 2011 survey, the higher exposure dose was higher with CR (Table 4-2).  The changes in doses at 10 representative sites in the body between 1974 and 2011 are shown in Table 5. The changes are shown by letting "100" represent the dose (%) at each site in 1974. During the 37-period the dose decreased 76  % for “head, frontal view”, 62 % for "lumbar spine, frontal view", 57 % for 'lumbar spine, lateral view", 4 % for "chest, high voltage", 61 % for "ankle". The dose for mammography decreased to 7 %, less than 1/10 the dose in 1974. No large changes in doses were observed between the 2003 survey and the 2011 survey, but the doses were increased slightly.</a:t>
            </a:r>
          </a:p>
        </p:txBody>
      </p:sp>
      <p:pic>
        <p:nvPicPr>
          <p:cNvPr id="13323" name="Picture 2" descr="C:\Users\suzuki090528\Pictures\図1.jpg"/>
          <p:cNvPicPr>
            <a:picLocks noChangeAspect="1" noChangeArrowheads="1"/>
          </p:cNvPicPr>
          <p:nvPr/>
        </p:nvPicPr>
        <p:blipFill>
          <a:blip r:embed="rId4"/>
          <a:srcRect/>
          <a:stretch>
            <a:fillRect/>
          </a:stretch>
        </p:blipFill>
        <p:spPr bwMode="auto">
          <a:xfrm>
            <a:off x="23906163" y="16457613"/>
            <a:ext cx="7489825" cy="5561012"/>
          </a:xfrm>
          <a:prstGeom prst="rect">
            <a:avLst/>
          </a:prstGeom>
          <a:noFill/>
          <a:ln w="9525">
            <a:noFill/>
            <a:miter lim="800000"/>
            <a:headEnd/>
            <a:tailEnd/>
          </a:ln>
        </p:spPr>
      </p:pic>
      <p:sp>
        <p:nvSpPr>
          <p:cNvPr id="13324" name="Rectangle 3"/>
          <p:cNvSpPr>
            <a:spLocks noChangeArrowheads="1"/>
          </p:cNvSpPr>
          <p:nvPr/>
        </p:nvSpPr>
        <p:spPr bwMode="auto">
          <a:xfrm>
            <a:off x="647700" y="48501300"/>
            <a:ext cx="31251525" cy="2370138"/>
          </a:xfrm>
          <a:prstGeom prst="rect">
            <a:avLst/>
          </a:prstGeom>
          <a:noFill/>
          <a:ln w="9525">
            <a:noFill/>
            <a:miter lim="800000"/>
            <a:headEnd/>
            <a:tailEnd/>
          </a:ln>
        </p:spPr>
        <p:txBody>
          <a:bodyPr anchor="ctr">
            <a:spAutoFit/>
          </a:bodyPr>
          <a:lstStyle/>
          <a:p>
            <a:pPr algn="just" defTabSz="914400"/>
            <a:r>
              <a:rPr lang="en-US" altLang="ja-JP" sz="3600" b="1">
                <a:latin typeface="Times New Roman" pitchFamily="18" charset="0"/>
                <a:ea typeface="ＭＳ ゴシック"/>
                <a:cs typeface="Times New Roman" pitchFamily="18" charset="0"/>
              </a:rPr>
              <a:t>5. Conclusion</a:t>
            </a:r>
            <a:endParaRPr lang="en-US" altLang="ja-JP" sz="3600">
              <a:latin typeface="Times New Roman" pitchFamily="18" charset="0"/>
              <a:ea typeface="ＭＳ ゴシック"/>
              <a:cs typeface="Times New Roman" pitchFamily="18" charset="0"/>
            </a:endParaRPr>
          </a:p>
          <a:p>
            <a:pPr algn="just" defTabSz="914400" eaLnBrk="0" hangingPunct="0"/>
            <a:r>
              <a:rPr lang="en-US" altLang="ja-JP" sz="2800">
                <a:latin typeface="Times New Roman" pitchFamily="18" charset="0"/>
                <a:ea typeface="ＭＳ ゴシック"/>
                <a:cs typeface="Times New Roman" pitchFamily="18" charset="0"/>
              </a:rPr>
              <a:t> We have reported on the current situation regarding the doses received by patients who undergo diagnostic radiography examinations in Japan based on the results of surveys conducted over a 33-year period. Reductions in the doses were observed, but there is still a good deal of room for improvement. Physicians, dentists, and radiological technologists who are responsible for radiation therapy carry a heavy burden. Faced with the prospect of digitalization in the future, efforts must be made to decrease exposure so that the doses do not become even higher than they are now. We hope that this report has served as an opportunity for you to learn about the current situation regarding the radiation doses to which patients are exposed during diagnostic radiography.</a:t>
            </a:r>
          </a:p>
        </p:txBody>
      </p:sp>
      <p:graphicFrame>
        <p:nvGraphicFramePr>
          <p:cNvPr id="25" name="表 24"/>
          <p:cNvGraphicFramePr>
            <a:graphicFrameLocks noGrp="1"/>
          </p:cNvGraphicFramePr>
          <p:nvPr/>
        </p:nvGraphicFramePr>
        <p:xfrm>
          <a:off x="16417925" y="11342688"/>
          <a:ext cx="8929688" cy="4683125"/>
        </p:xfrm>
        <a:graphic>
          <a:graphicData uri="http://schemas.openxmlformats.org/drawingml/2006/table">
            <a:tbl>
              <a:tblPr/>
              <a:tblGrid>
                <a:gridCol w="8928992"/>
              </a:tblGrid>
              <a:tr h="585158">
                <a:tc>
                  <a:txBody>
                    <a:bodyPr/>
                    <a:lstStyle/>
                    <a:p>
                      <a:pPr algn="ctr" fontAlgn="ctr"/>
                      <a:r>
                        <a:rPr lang="en-US" sz="3600" b="1" i="1" u="none" strike="noStrike" dirty="0">
                          <a:latin typeface="Times New Roman" pitchFamily="18" charset="0"/>
                          <a:ea typeface="HG丸ｺﾞｼｯｸM-PRO" pitchFamily="50" charset="-128"/>
                          <a:cs typeface="Times New Roman" pitchFamily="18" charset="0"/>
                        </a:rPr>
                        <a:t>Table 1. Survey examination parts</a:t>
                      </a:r>
                    </a:p>
                  </a:txBody>
                  <a:tcPr marL="9525" marR="9525" marT="9525" marB="0" anchor="ctr">
                    <a:lnL>
                      <a:noFill/>
                    </a:lnL>
                    <a:lnR>
                      <a:noFill/>
                    </a:lnR>
                    <a:lnT>
                      <a:noFill/>
                    </a:lnT>
                    <a:lnB>
                      <a:noFill/>
                    </a:lnB>
                  </a:tcPr>
                </a:tc>
              </a:tr>
              <a:tr h="305413">
                <a:tc>
                  <a:txBody>
                    <a:bodyPr/>
                    <a:lstStyle/>
                    <a:p>
                      <a:pPr algn="l" fontAlgn="ctr"/>
                      <a:r>
                        <a:rPr lang="ja-JP" altLang="en-US" sz="1600" b="0" i="0" u="none" strike="noStrike" dirty="0">
                          <a:latin typeface="Times New Roman" pitchFamily="18" charset="0"/>
                          <a:ea typeface="HG丸ｺﾞｼｯｸM-PRO" pitchFamily="50" charset="-128"/>
                          <a:cs typeface="Times New Roman" pitchFamily="18"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430795">
                <a:tc>
                  <a:txBody>
                    <a:bodyPr/>
                    <a:lstStyle/>
                    <a:p>
                      <a:pPr algn="l" fontAlgn="ctr"/>
                      <a:r>
                        <a:rPr lang="en-US" sz="2400" b="1" i="0" u="none" strike="noStrike" dirty="0">
                          <a:latin typeface="Times New Roman" pitchFamily="18" charset="0"/>
                          <a:ea typeface="HG丸ｺﾞｼｯｸM-PRO" pitchFamily="50" charset="-128"/>
                          <a:cs typeface="Times New Roman" pitchFamily="18" charset="0"/>
                        </a:rPr>
                        <a:t>*Examination for a typical adult patient</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430795">
                <a:tc>
                  <a:txBody>
                    <a:bodyPr/>
                    <a:lstStyle/>
                    <a:p>
                      <a:pPr algn="l" fontAlgn="ctr"/>
                      <a:r>
                        <a:rPr lang="en-US" sz="2400" b="0" i="0" u="none" strike="noStrike" dirty="0">
                          <a:latin typeface="Times New Roman" pitchFamily="18" charset="0"/>
                          <a:ea typeface="HG丸ｺﾞｼｯｸM-PRO" pitchFamily="50" charset="-128"/>
                          <a:cs typeface="Times New Roman" pitchFamily="18" charset="0"/>
                        </a:rPr>
                        <a:t>1. Head, frontal and lateral view   2. Cervical spine, frontal view</a:t>
                      </a:r>
                    </a:p>
                  </a:txBody>
                  <a:tcPr marL="9525" marR="9525" marT="9525" marB="0" anchor="ctr">
                    <a:lnL>
                      <a:noFill/>
                    </a:lnL>
                    <a:lnR>
                      <a:noFill/>
                    </a:lnR>
                    <a:lnT>
                      <a:noFill/>
                    </a:lnT>
                    <a:lnB>
                      <a:noFill/>
                    </a:lnB>
                    <a:solidFill>
                      <a:srgbClr val="FFFF00"/>
                    </a:solidFill>
                  </a:tcPr>
                </a:tc>
              </a:tr>
              <a:tr h="776882">
                <a:tc>
                  <a:txBody>
                    <a:bodyPr/>
                    <a:lstStyle/>
                    <a:p>
                      <a:pPr algn="l" fontAlgn="ctr"/>
                      <a:r>
                        <a:rPr lang="en-US" sz="2400" b="0" i="0" u="none" strike="noStrike" dirty="0">
                          <a:latin typeface="Times New Roman" pitchFamily="18" charset="0"/>
                          <a:ea typeface="HG丸ｺﾞｼｯｸM-PRO" pitchFamily="50" charset="-128"/>
                          <a:cs typeface="Times New Roman" pitchFamily="18" charset="0"/>
                        </a:rPr>
                        <a:t>3. Thoracic spine, frontal and lateral view   4. Chest, low, quasi-high, high voltage</a:t>
                      </a:r>
                    </a:p>
                  </a:txBody>
                  <a:tcPr marL="9525" marR="9525" marT="9525" marB="0" anchor="ctr">
                    <a:lnL>
                      <a:noFill/>
                    </a:lnL>
                    <a:lnR>
                      <a:noFill/>
                    </a:lnR>
                    <a:lnT>
                      <a:noFill/>
                    </a:lnT>
                    <a:lnB>
                      <a:noFill/>
                    </a:lnB>
                    <a:solidFill>
                      <a:srgbClr val="FFFF00"/>
                    </a:solidFill>
                  </a:tcPr>
                </a:tc>
              </a:tr>
              <a:tr h="430795">
                <a:tc>
                  <a:txBody>
                    <a:bodyPr/>
                    <a:lstStyle/>
                    <a:p>
                      <a:pPr algn="l" fontAlgn="ctr"/>
                      <a:r>
                        <a:rPr lang="en-US" sz="2400" b="0" i="0" u="none" strike="noStrike" dirty="0">
                          <a:latin typeface="Times New Roman" pitchFamily="18" charset="0"/>
                          <a:ea typeface="HG丸ｺﾞｼｯｸM-PRO" pitchFamily="50" charset="-128"/>
                          <a:cs typeface="Times New Roman" pitchFamily="18" charset="0"/>
                        </a:rPr>
                        <a:t>5. Lumber spine, frontal and lateral  view   6. Abdomen, frontal view</a:t>
                      </a:r>
                    </a:p>
                  </a:txBody>
                  <a:tcPr marL="9525" marR="9525" marT="9525" marB="0" anchor="ctr">
                    <a:lnL>
                      <a:noFill/>
                    </a:lnL>
                    <a:lnR>
                      <a:noFill/>
                    </a:lnR>
                    <a:lnT>
                      <a:noFill/>
                    </a:lnT>
                    <a:lnB>
                      <a:noFill/>
                    </a:lnB>
                    <a:solidFill>
                      <a:srgbClr val="FFFF00"/>
                    </a:solidFill>
                  </a:tcPr>
                </a:tc>
              </a:tr>
              <a:tr h="430795">
                <a:tc>
                  <a:txBody>
                    <a:bodyPr/>
                    <a:lstStyle/>
                    <a:p>
                      <a:pPr algn="l" fontAlgn="ctr"/>
                      <a:r>
                        <a:rPr lang="en-US" sz="2400" b="0" i="0" u="none" strike="noStrike" dirty="0">
                          <a:latin typeface="Times New Roman" pitchFamily="18" charset="0"/>
                          <a:ea typeface="HG丸ｺﾞｼｯｸM-PRO" pitchFamily="50" charset="-128"/>
                          <a:cs typeface="Times New Roman" pitchFamily="18" charset="0"/>
                        </a:rPr>
                        <a:t>7. Pelvis, frontal view   8. Femur, proximal   9. Forearm bones</a:t>
                      </a:r>
                    </a:p>
                  </a:txBody>
                  <a:tcPr marL="9525" marR="9525" marT="9525" marB="0" anchor="ctr">
                    <a:lnL>
                      <a:noFill/>
                    </a:lnL>
                    <a:lnR>
                      <a:noFill/>
                    </a:lnR>
                    <a:lnT>
                      <a:noFill/>
                    </a:lnT>
                    <a:lnB>
                      <a:noFill/>
                    </a:lnB>
                    <a:solidFill>
                      <a:srgbClr val="FFFF00"/>
                    </a:solidFill>
                  </a:tcPr>
                </a:tc>
              </a:tr>
              <a:tr h="430795">
                <a:tc>
                  <a:txBody>
                    <a:bodyPr/>
                    <a:lstStyle/>
                    <a:p>
                      <a:pPr algn="l" fontAlgn="ctr"/>
                      <a:r>
                        <a:rPr lang="de-DE" sz="2400" b="0" i="0" u="none" strike="noStrike" dirty="0">
                          <a:latin typeface="Times New Roman" pitchFamily="18" charset="0"/>
                          <a:ea typeface="HG丸ｺﾞｼｯｸM-PRO" pitchFamily="50" charset="-128"/>
                          <a:cs typeface="Times New Roman" pitchFamily="18" charset="0"/>
                        </a:rPr>
                        <a:t>10. Ankle   11. Guthmann   12. Maritius   13. Mammography</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r>
              <a:tr h="430795">
                <a:tc>
                  <a:txBody>
                    <a:bodyPr/>
                    <a:lstStyle/>
                    <a:p>
                      <a:pPr algn="l" fontAlgn="ctr"/>
                      <a:r>
                        <a:rPr lang="en-US" sz="2400" b="1" i="0" u="none" strike="noStrike" dirty="0">
                          <a:latin typeface="Times New Roman" pitchFamily="18" charset="0"/>
                          <a:ea typeface="HG丸ｺﾞｼｯｸM-PRO" pitchFamily="50" charset="-128"/>
                          <a:cs typeface="Times New Roman" pitchFamily="18" charset="0"/>
                        </a:rPr>
                        <a:t>*Examination for a typical child patient</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430795">
                <a:tc>
                  <a:txBody>
                    <a:bodyPr/>
                    <a:lstStyle/>
                    <a:p>
                      <a:pPr algn="l" fontAlgn="ctr"/>
                      <a:r>
                        <a:rPr lang="en-US" sz="2400" b="1" i="0" u="none" strike="noStrike" dirty="0">
                          <a:latin typeface="Times New Roman" pitchFamily="18" charset="0"/>
                          <a:ea typeface="HG丸ｺﾞｼｯｸM-PRO" pitchFamily="50" charset="-128"/>
                          <a:cs typeface="Times New Roman" pitchFamily="18" charset="0"/>
                        </a:rPr>
                        <a:t>14. Hip, small child   15. Chest, small </a:t>
                      </a:r>
                      <a:r>
                        <a:rPr lang="en-US" sz="2400" b="1" i="0" u="none" strike="noStrike" dirty="0" err="1">
                          <a:latin typeface="Times New Roman" pitchFamily="18" charset="0"/>
                          <a:ea typeface="HG丸ｺﾞｼｯｸM-PRO" pitchFamily="50" charset="-128"/>
                          <a:cs typeface="Times New Roman" pitchFamily="18" charset="0"/>
                        </a:rPr>
                        <a:t>chiid</a:t>
                      </a:r>
                      <a:r>
                        <a:rPr lang="en-US" sz="2400" b="1" i="0" u="none" strike="noStrike" dirty="0">
                          <a:latin typeface="Times New Roman" pitchFamily="18" charset="0"/>
                          <a:ea typeface="HG丸ｺﾞｼｯｸM-PRO" pitchFamily="50" charset="-128"/>
                          <a:cs typeface="Times New Roman" pitchFamily="18" charset="0"/>
                        </a:rPr>
                        <a:t>   16. Chest, child</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r>
            </a:tbl>
          </a:graphicData>
        </a:graphic>
      </p:graphicFrame>
      <p:graphicFrame>
        <p:nvGraphicFramePr>
          <p:cNvPr id="26" name="表 25"/>
          <p:cNvGraphicFramePr>
            <a:graphicFrameLocks noGrp="1"/>
          </p:cNvGraphicFramePr>
          <p:nvPr/>
        </p:nvGraphicFramePr>
        <p:xfrm>
          <a:off x="25563513" y="11056938"/>
          <a:ext cx="5903912" cy="4757737"/>
        </p:xfrm>
        <a:graphic>
          <a:graphicData uri="http://schemas.openxmlformats.org/drawingml/2006/table">
            <a:tbl>
              <a:tblPr/>
              <a:tblGrid>
                <a:gridCol w="1443361"/>
                <a:gridCol w="1115324"/>
                <a:gridCol w="1115324"/>
                <a:gridCol w="1115324"/>
                <a:gridCol w="1115324"/>
              </a:tblGrid>
              <a:tr h="576064">
                <a:tc gridSpan="5">
                  <a:txBody>
                    <a:bodyPr/>
                    <a:lstStyle/>
                    <a:p>
                      <a:pPr algn="l" fontAlgn="ctr"/>
                      <a:r>
                        <a:rPr lang="en-US" sz="3600" b="1" i="1" u="none" strike="noStrike" dirty="0">
                          <a:latin typeface="Times New Roman" pitchFamily="18" charset="0"/>
                          <a:cs typeface="Times New Roman" pitchFamily="18" charset="0"/>
                        </a:rPr>
                        <a:t>Table 2.  Survey items and radiographic conditions</a:t>
                      </a:r>
                    </a:p>
                  </a:txBody>
                  <a:tcPr marL="9525" marR="9525" marT="9525"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37885">
                <a:tc>
                  <a:txBody>
                    <a:bodyPr/>
                    <a:lstStyle/>
                    <a:p>
                      <a:pPr algn="l" fontAlgn="ctr"/>
                      <a:r>
                        <a:rPr lang="ja-JP" altLang="en-US" sz="1600" b="1" i="0" u="none" strike="noStrike">
                          <a:latin typeface="Times New Roman" pitchFamily="18" charset="0"/>
                          <a:cs typeface="Times New Roman" pitchFamily="18"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1600" b="1" i="0" u="none" strike="noStrike">
                          <a:latin typeface="Times New Roman" pitchFamily="18" charset="0"/>
                          <a:cs typeface="Times New Roman" pitchFamily="18"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1100" b="1" i="0" u="none" strike="noStrike">
                          <a:latin typeface="ＭＳ Ｐゴシック"/>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1100" b="1" i="0" u="none" strike="noStrike">
                          <a:latin typeface="ＭＳ Ｐゴシック"/>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1100" b="1" i="0" u="none" strike="noStrike" dirty="0">
                          <a:latin typeface="ＭＳ Ｐゴシック"/>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610731">
                <a:tc gridSpan="5">
                  <a:txBody>
                    <a:bodyPr/>
                    <a:lstStyle/>
                    <a:p>
                      <a:pPr algn="l" rtl="0" fontAlgn="ctr"/>
                      <a:r>
                        <a:rPr lang="en-US" sz="2400" b="1" i="0" u="none" strike="noStrike" dirty="0">
                          <a:solidFill>
                            <a:srgbClr val="000000"/>
                          </a:solidFill>
                          <a:latin typeface="Times New Roman" pitchFamily="18" charset="0"/>
                          <a:cs typeface="Times New Roman" pitchFamily="18" charset="0"/>
                        </a:rPr>
                        <a:t>1.Generation type</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04056">
                <a:tc gridSpan="5">
                  <a:txBody>
                    <a:bodyPr/>
                    <a:lstStyle/>
                    <a:p>
                      <a:pPr algn="l" rtl="0" fontAlgn="ctr"/>
                      <a:r>
                        <a:rPr lang="en-US" sz="2400" b="1" i="0" u="none" strike="noStrike" dirty="0">
                          <a:solidFill>
                            <a:srgbClr val="000000"/>
                          </a:solidFill>
                          <a:latin typeface="Times New Roman" pitchFamily="18" charset="0"/>
                          <a:cs typeface="Times New Roman" pitchFamily="18" charset="0"/>
                        </a:rPr>
                        <a:t>2.Thickness of total filtration</a:t>
                      </a:r>
                    </a:p>
                  </a:txBody>
                  <a:tcPr marL="9525" marR="9525" marT="9525" marB="0" anchor="ctr">
                    <a:lnL>
                      <a:noFill/>
                    </a:lnL>
                    <a:lnR>
                      <a:noFill/>
                    </a:lnR>
                    <a:lnT>
                      <a:noFill/>
                    </a:lnT>
                    <a:lnB>
                      <a:noFill/>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76064">
                <a:tc gridSpan="5">
                  <a:txBody>
                    <a:bodyPr/>
                    <a:lstStyle/>
                    <a:p>
                      <a:pPr algn="l" rtl="0" fontAlgn="ctr"/>
                      <a:r>
                        <a:rPr lang="en-US" sz="2400" b="1" i="0" u="none" strike="noStrike">
                          <a:solidFill>
                            <a:srgbClr val="000000"/>
                          </a:solidFill>
                          <a:latin typeface="Times New Roman" pitchFamily="18" charset="0"/>
                          <a:cs typeface="Times New Roman" pitchFamily="18" charset="0"/>
                        </a:rPr>
                        <a:t>3.Image receptor : F/S, CR, FPD</a:t>
                      </a:r>
                    </a:p>
                  </a:txBody>
                  <a:tcPr marL="9525" marR="9525" marT="9525" marB="0" anchor="ctr">
                    <a:lnL>
                      <a:noFill/>
                    </a:lnL>
                    <a:lnR>
                      <a:noFill/>
                    </a:lnR>
                    <a:lnT>
                      <a:noFill/>
                    </a:lnT>
                    <a:lnB>
                      <a:noFill/>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93395">
                <a:tc gridSpan="5">
                  <a:txBody>
                    <a:bodyPr/>
                    <a:lstStyle/>
                    <a:p>
                      <a:pPr algn="l" rtl="0" fontAlgn="ctr"/>
                      <a:r>
                        <a:rPr lang="en-US" sz="2400" b="1" i="0" u="none" strike="noStrike" dirty="0">
                          <a:solidFill>
                            <a:srgbClr val="000000"/>
                          </a:solidFill>
                          <a:latin typeface="Times New Roman" pitchFamily="18" charset="0"/>
                          <a:cs typeface="Times New Roman" pitchFamily="18" charset="0"/>
                        </a:rPr>
                        <a:t>4.Tube voltage, tube current, exposure time</a:t>
                      </a:r>
                    </a:p>
                  </a:txBody>
                  <a:tcPr marL="9525" marR="9525" marT="9525" marB="0" anchor="ctr">
                    <a:lnL>
                      <a:noFill/>
                    </a:lnL>
                    <a:lnR>
                      <a:noFill/>
                    </a:lnR>
                    <a:lnT>
                      <a:noFill/>
                    </a:lnT>
                    <a:lnB>
                      <a:noFill/>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32048">
                <a:tc gridSpan="5">
                  <a:txBody>
                    <a:bodyPr/>
                    <a:lstStyle/>
                    <a:p>
                      <a:pPr algn="l" rtl="0" fontAlgn="ctr"/>
                      <a:r>
                        <a:rPr lang="en-US" sz="2400" b="1" i="0" u="none" strike="noStrike">
                          <a:solidFill>
                            <a:srgbClr val="000000"/>
                          </a:solidFill>
                          <a:latin typeface="Times New Roman" pitchFamily="18" charset="0"/>
                          <a:cs typeface="Times New Roman" pitchFamily="18" charset="0"/>
                        </a:rPr>
                        <a:t>5.Grid ratio</a:t>
                      </a:r>
                    </a:p>
                  </a:txBody>
                  <a:tcPr marL="9525" marR="9525" marT="9525" marB="0" anchor="ctr">
                    <a:lnL>
                      <a:noFill/>
                    </a:lnL>
                    <a:lnR>
                      <a:noFill/>
                    </a:lnR>
                    <a:lnT>
                      <a:noFill/>
                    </a:lnT>
                    <a:lnB>
                      <a:noFill/>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81344">
                <a:tc gridSpan="5">
                  <a:txBody>
                    <a:bodyPr/>
                    <a:lstStyle/>
                    <a:p>
                      <a:pPr algn="l" rtl="0" fontAlgn="ctr"/>
                      <a:r>
                        <a:rPr lang="en-US" sz="2400" b="1" i="0" u="none" strike="noStrike" dirty="0">
                          <a:solidFill>
                            <a:srgbClr val="000000"/>
                          </a:solidFill>
                          <a:latin typeface="Times New Roman" pitchFamily="18" charset="0"/>
                          <a:cs typeface="Times New Roman" pitchFamily="18" charset="0"/>
                        </a:rPr>
                        <a:t>6.Source surface distance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27" name="表 26"/>
          <p:cNvGraphicFramePr>
            <a:graphicFrameLocks noGrp="1"/>
          </p:cNvGraphicFramePr>
          <p:nvPr/>
        </p:nvGraphicFramePr>
        <p:xfrm>
          <a:off x="431800" y="24666575"/>
          <a:ext cx="20883563" cy="13076238"/>
        </p:xfrm>
        <a:graphic>
          <a:graphicData uri="http://schemas.openxmlformats.org/drawingml/2006/table">
            <a:tbl>
              <a:tblPr/>
              <a:tblGrid>
                <a:gridCol w="7368107"/>
                <a:gridCol w="3762311"/>
                <a:gridCol w="2197187"/>
                <a:gridCol w="2203208"/>
                <a:gridCol w="2203208"/>
                <a:gridCol w="3148299"/>
              </a:tblGrid>
              <a:tr h="936104">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4000" b="1" i="1"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Table 3. Exposure Sites Surveyed in 2011 and Dose Comparisons</a:t>
                      </a:r>
                    </a:p>
                  </a:txBody>
                  <a:tcPr marL="8067" marR="8067" marT="8067"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23310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Exposure sites</a:t>
                      </a:r>
                    </a:p>
                  </a:txBody>
                  <a:tcPr marL="8067" marR="8067" marT="8067" marB="0" anchor="ctr" horzOverflow="overflow">
                    <a:lnL>
                      <a:noFill/>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err="1" smtClean="0">
                          <a:ln>
                            <a:noFill/>
                          </a:ln>
                          <a:solidFill>
                            <a:schemeClr val="tx1"/>
                          </a:solidFill>
                          <a:effectLst/>
                          <a:latin typeface="Times New Roman" pitchFamily="18" charset="0"/>
                          <a:ea typeface="ＭＳ Ｐゴシック" pitchFamily="50" charset="-128"/>
                          <a:cs typeface="Times New Roman" pitchFamily="18" charset="0"/>
                        </a:rPr>
                        <a:t>No.of</a:t>
                      </a: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 institutions</a:t>
                      </a:r>
                      <a:b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b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calculated</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75% dose</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Mean</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Standard </a:t>
                      </a:r>
                      <a:b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b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deviation</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IAEA</a:t>
                      </a:r>
                      <a:b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b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Guidance level</a:t>
                      </a:r>
                    </a:p>
                  </a:txBody>
                  <a:tcPr marL="8067" marR="8067" marT="8067" marB="0" anchor="ctr" horzOverflow="overflow">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Head, frontal view</a:t>
                      </a:r>
                    </a:p>
                  </a:txBody>
                  <a:tcPr marL="8067" marR="8067" marT="8067" marB="0" anchor="ctr" horzOverflow="overflow">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580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1.99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1.68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1.27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5</a:t>
                      </a:r>
                    </a:p>
                  </a:txBody>
                  <a:tcPr marL="8067" marR="8067" marT="8067" marB="0" anchor="ctr" horzOverflow="overflow">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Head, lateral view</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575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1.55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1.31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1.10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3</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Cervical spine, frontal view</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587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0.76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0.66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0.62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Thoracic spine, frontal view</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576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2.81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2.32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1.93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7</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Thoracic spine, lateral view</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574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5.99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4.70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5.20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　</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Chest, low voltage</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198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0.40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0.35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0.36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Chest, quasi-high voltage</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217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0.50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0.42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0.45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Chest, high voltage</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634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0.24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0.23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0.33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0.4</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Lumber spine, frontal view</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586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3.81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3.13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2.61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10</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Lumber spine, lateral view</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585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12.82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9.68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6.71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30</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Abdomen, frontal view</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602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2.32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2.04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2.27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10</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Pelvis, frontal view</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585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2.54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2.01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1.52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Femur, proximal</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579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1.59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1.29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1.07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Forearm bones</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585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0.13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0.12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Ankle</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585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0.20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Guthmann</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287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6.27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4.51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4.95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Maritius</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267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7.09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5.18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5.33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Hip, small child</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385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0.15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Chest, small chiid</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386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0.14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0.11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Chest, child</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408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0.17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0.14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0.12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chemeClr val="accent6">
                        <a:lumMod val="20000"/>
                        <a:lumOff val="80000"/>
                      </a:schemeClr>
                    </a:solidFill>
                  </a:tcPr>
                </a:tc>
              </a:tr>
              <a:tr h="45156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Mammography</a:t>
                      </a:r>
                    </a:p>
                  </a:txBody>
                  <a:tcPr marL="8067" marR="8067" marT="8067" marB="0" anchor="ctr" horzOverflow="overflow">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468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1.91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1.58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smtClean="0">
                          <a:ln>
                            <a:noFill/>
                          </a:ln>
                          <a:solidFill>
                            <a:schemeClr val="tx1"/>
                          </a:solidFill>
                          <a:effectLst/>
                          <a:latin typeface="Times New Roman" pitchFamily="18" charset="0"/>
                          <a:ea typeface="ＭＳ Ｐゴシック" pitchFamily="50" charset="-128"/>
                          <a:cs typeface="Times New Roman" pitchFamily="18" charset="0"/>
                        </a:rPr>
                        <a:t>0.48 </a:t>
                      </a:r>
                    </a:p>
                  </a:txBody>
                  <a:tcPr marL="8067" marR="8067" marT="8067"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3</a:t>
                      </a:r>
                    </a:p>
                  </a:txBody>
                  <a:tcPr marL="8067" marR="8067" marT="8067" marB="0" anchor="ctr" horzOverflow="overflow">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r>
              <a:tr h="451569">
                <a:tc gridSpan="6">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a:t>
                      </a:r>
                      <a:r>
                        <a:rPr kumimoji="1" lang="en-US" altLang="ja-JP" sz="3200" b="1" i="0" u="none" strike="noStrike" cap="none" normalizeH="0" baseline="0" dirty="0" err="1" smtClean="0">
                          <a:ln>
                            <a:noFill/>
                          </a:ln>
                          <a:solidFill>
                            <a:schemeClr val="tx1"/>
                          </a:solidFill>
                          <a:effectLst/>
                          <a:latin typeface="Times New Roman" pitchFamily="18" charset="0"/>
                          <a:ea typeface="ＭＳ Ｐゴシック" pitchFamily="50" charset="-128"/>
                          <a:cs typeface="Times New Roman" pitchFamily="18" charset="0"/>
                        </a:rPr>
                        <a:t>Withgrid</a:t>
                      </a:r>
                      <a:r>
                        <a:rPr kumimoji="1" lang="en-US" altLang="ja-JP" sz="3200" b="1" i="0" u="none" strike="noStrike" cap="none" normalizeH="0" baseline="0" dirty="0" smtClean="0">
                          <a:ln>
                            <a:noFill/>
                          </a:ln>
                          <a:solidFill>
                            <a:schemeClr val="tx1"/>
                          </a:solidFill>
                          <a:effectLst/>
                          <a:latin typeface="Times New Roman" pitchFamily="18" charset="0"/>
                          <a:ea typeface="ＭＳ Ｐゴシック" pitchFamily="50" charset="-128"/>
                          <a:cs typeface="Times New Roman" pitchFamily="18" charset="0"/>
                        </a:rPr>
                        <a:t>: 3mGy (not classified according to whether a grid was used or not).</a:t>
                      </a:r>
                    </a:p>
                  </a:txBody>
                  <a:tcPr marL="8067" marR="8067" marT="8067"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28" name="表 27"/>
          <p:cNvGraphicFramePr>
            <a:graphicFrameLocks noGrp="1"/>
          </p:cNvGraphicFramePr>
          <p:nvPr/>
        </p:nvGraphicFramePr>
        <p:xfrm>
          <a:off x="22682200" y="24379238"/>
          <a:ext cx="8640763" cy="4446587"/>
        </p:xfrm>
        <a:graphic>
          <a:graphicData uri="http://schemas.openxmlformats.org/drawingml/2006/table">
            <a:tbl>
              <a:tblPr/>
              <a:tblGrid>
                <a:gridCol w="2022352"/>
                <a:gridCol w="1323721"/>
                <a:gridCol w="1323721"/>
                <a:gridCol w="1323721"/>
                <a:gridCol w="1323721"/>
                <a:gridCol w="1323721"/>
              </a:tblGrid>
              <a:tr h="283626">
                <a:tc gridSpan="6">
                  <a:txBody>
                    <a:bodyPr/>
                    <a:lstStyle/>
                    <a:p>
                      <a:pPr algn="ctr" fontAlgn="ctr"/>
                      <a:r>
                        <a:rPr lang="en-US" sz="3600" b="1" i="1" u="none" strike="noStrike" dirty="0">
                          <a:latin typeface="Times New Roman" pitchFamily="18" charset="0"/>
                          <a:cs typeface="Times New Roman" pitchFamily="18" charset="0"/>
                        </a:rPr>
                        <a:t>Table 4-1. X-ray </a:t>
                      </a:r>
                      <a:r>
                        <a:rPr lang="en-US" sz="3600" b="1" i="1" u="none" strike="noStrike" dirty="0" smtClean="0">
                          <a:latin typeface="Times New Roman" pitchFamily="18" charset="0"/>
                          <a:cs typeface="Times New Roman" pitchFamily="18" charset="0"/>
                        </a:rPr>
                        <a:t>examinations</a:t>
                      </a:r>
                      <a:endParaRPr lang="en-US" sz="3600" b="1" i="1" u="none" strike="noStrike" dirty="0">
                        <a:latin typeface="Times New Roman" pitchFamily="18" charset="0"/>
                        <a:cs typeface="Times New Roman" pitchFamily="18" charset="0"/>
                      </a:endParaRPr>
                    </a:p>
                  </a:txBody>
                  <a:tcPr marL="0" marR="0" marT="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5893">
                <a:tc gridSpan="6">
                  <a:txBody>
                    <a:bodyPr/>
                    <a:lstStyle/>
                    <a:p>
                      <a:pPr algn="ctr" fontAlgn="ctr"/>
                      <a:r>
                        <a:rPr lang="en-US" sz="2400" b="1" i="0" u="none" strike="noStrike" dirty="0">
                          <a:latin typeface="Times New Roman" pitchFamily="18" charset="0"/>
                          <a:cs typeface="Times New Roman" pitchFamily="18" charset="0"/>
                        </a:rPr>
                        <a:t>X-ray examinations  except mammography</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5893">
                <a:tc>
                  <a:txBody>
                    <a:bodyPr/>
                    <a:lstStyle/>
                    <a:p>
                      <a:pPr algn="l" fontAlgn="ctr"/>
                      <a:r>
                        <a:rPr lang="ja-JP" altLang="en-US" sz="2400" b="1" i="0" u="none" strike="noStrike" dirty="0">
                          <a:latin typeface="Times New Roman" pitchFamily="18" charset="0"/>
                          <a:cs typeface="Times New Roman" pitchFamily="18"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1997</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2001</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2003</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2007</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2011</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395893">
                <a:tc>
                  <a:txBody>
                    <a:bodyPr/>
                    <a:lstStyle/>
                    <a:p>
                      <a:pPr algn="l" fontAlgn="ctr"/>
                      <a:r>
                        <a:rPr lang="en-US" sz="2400" b="1" i="0" u="none" strike="noStrike">
                          <a:latin typeface="Times New Roman" pitchFamily="18" charset="0"/>
                          <a:cs typeface="Times New Roman" pitchFamily="18" charset="0"/>
                        </a:rPr>
                        <a:t>Digital</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2400" b="1" i="0" u="none" strike="noStrike" dirty="0">
                          <a:latin typeface="Times New Roman" pitchFamily="18" charset="0"/>
                          <a:cs typeface="Times New Roman" pitchFamily="18" charset="0"/>
                        </a:rPr>
                        <a:t>15.2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2400" b="1" i="0" u="none" strike="noStrike">
                          <a:latin typeface="Times New Roman" pitchFamily="18" charset="0"/>
                          <a:cs typeface="Times New Roman" pitchFamily="18" charset="0"/>
                        </a:rPr>
                        <a:t>48.1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2400" b="1" i="0" u="none" strike="noStrike" dirty="0">
                          <a:latin typeface="Times New Roman" pitchFamily="18" charset="0"/>
                          <a:cs typeface="Times New Roman" pitchFamily="18" charset="0"/>
                        </a:rPr>
                        <a:t>70.3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88.9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2400" b="1" i="0" u="none" strike="noStrike">
                          <a:latin typeface="Times New Roman" pitchFamily="18" charset="0"/>
                          <a:cs typeface="Times New Roman" pitchFamily="18" charset="0"/>
                        </a:rPr>
                        <a:t>95.0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395893">
                <a:tc>
                  <a:txBody>
                    <a:bodyPr/>
                    <a:lstStyle/>
                    <a:p>
                      <a:pPr algn="l" fontAlgn="ctr"/>
                      <a:r>
                        <a:rPr lang="en-US" sz="2400" b="1" i="0" u="none" strike="noStrike">
                          <a:latin typeface="Times New Roman" pitchFamily="18" charset="0"/>
                          <a:cs typeface="Times New Roman" pitchFamily="18" charset="0"/>
                        </a:rPr>
                        <a:t>Film/Screen</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84.8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a:latin typeface="Times New Roman" pitchFamily="18" charset="0"/>
                          <a:cs typeface="Times New Roman" pitchFamily="18" charset="0"/>
                        </a:rPr>
                        <a:t>51.9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29.7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11.1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a:latin typeface="Times New Roman" pitchFamily="18" charset="0"/>
                          <a:cs typeface="Times New Roman" pitchFamily="18" charset="0"/>
                        </a:rPr>
                        <a:t>5.0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r h="265899">
                <a:tc>
                  <a:txBody>
                    <a:bodyPr/>
                    <a:lstStyle/>
                    <a:p>
                      <a:pPr algn="l" fontAlgn="ctr"/>
                      <a:endParaRPr lang="ja-JP" altLang="en-US" sz="2400" b="1" i="0" u="none" strike="noStrike" dirty="0">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2400" b="1" i="0" u="none" strike="noStrike" dirty="0">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2400" b="1" i="0" u="none" strike="noStrike">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2400" b="1" i="0" u="none" strike="noStrike" dirty="0">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ja-JP" altLang="en-US" sz="2400" b="1" i="0" u="none" strike="noStrike" dirty="0">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2400" b="1" i="0" u="none" strike="noStrike" dirty="0">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395893">
                <a:tc gridSpan="6">
                  <a:txBody>
                    <a:bodyPr/>
                    <a:lstStyle/>
                    <a:p>
                      <a:pPr algn="ctr" fontAlgn="ctr"/>
                      <a:r>
                        <a:rPr lang="en-US" sz="2400" b="1" i="0" u="none" strike="noStrike" dirty="0">
                          <a:latin typeface="Times New Roman" pitchFamily="18" charset="0"/>
                          <a:cs typeface="Times New Roman" pitchFamily="18" charset="0"/>
                        </a:rPr>
                        <a:t>Mammography</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5893">
                <a:tc>
                  <a:txBody>
                    <a:bodyPr/>
                    <a:lstStyle/>
                    <a:p>
                      <a:pPr algn="l" fontAlgn="ctr"/>
                      <a:r>
                        <a:rPr lang="ja-JP" altLang="en-US" sz="2400" b="1" i="0" u="none" strike="noStrike" dirty="0">
                          <a:latin typeface="Times New Roman" pitchFamily="18" charset="0"/>
                          <a:cs typeface="Times New Roman" pitchFamily="18"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1997</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2001</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2003</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2007</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ja-JP" sz="2400" b="1" i="0" u="none" strike="noStrike" dirty="0">
                          <a:latin typeface="Times New Roman" pitchFamily="18" charset="0"/>
                          <a:cs typeface="Times New Roman" pitchFamily="18" charset="0"/>
                        </a:rPr>
                        <a:t>2011</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95893">
                <a:tc>
                  <a:txBody>
                    <a:bodyPr/>
                    <a:lstStyle/>
                    <a:p>
                      <a:pPr algn="l" fontAlgn="ctr"/>
                      <a:r>
                        <a:rPr lang="en-US" sz="2400" b="1" i="0" u="none" strike="noStrike" dirty="0">
                          <a:latin typeface="Times New Roman" pitchFamily="18" charset="0"/>
                          <a:cs typeface="Times New Roman" pitchFamily="18" charset="0"/>
                        </a:rPr>
                        <a:t>Digital</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2400" b="1" i="0" u="none" strike="noStrike" dirty="0">
                          <a:latin typeface="Times New Roman" pitchFamily="18" charset="0"/>
                          <a:cs typeface="Times New Roman" pitchFamily="18" charset="0"/>
                        </a:rPr>
                        <a:t>24.1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2400" b="1" i="0" u="none" strike="noStrike">
                          <a:latin typeface="Times New Roman" pitchFamily="18" charset="0"/>
                          <a:cs typeface="Times New Roman" pitchFamily="18" charset="0"/>
                        </a:rPr>
                        <a:t>28.3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2400" b="1" i="0" u="none" strike="noStrike">
                          <a:latin typeface="Times New Roman" pitchFamily="18" charset="0"/>
                          <a:cs typeface="Times New Roman" pitchFamily="18" charset="0"/>
                        </a:rPr>
                        <a:t>34.0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ja-JP" sz="2400" b="1" i="0" u="none" strike="noStrike" dirty="0">
                          <a:latin typeface="Times New Roman" pitchFamily="18" charset="0"/>
                          <a:cs typeface="Times New Roman" pitchFamily="18" charset="0"/>
                        </a:rPr>
                        <a:t>72.8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ctr" fontAlgn="ctr"/>
                      <a:r>
                        <a:rPr lang="en-US" altLang="ja-JP" sz="2400" b="1" i="0" u="none" strike="noStrike" dirty="0">
                          <a:latin typeface="Times New Roman" pitchFamily="18" charset="0"/>
                          <a:cs typeface="Times New Roman" pitchFamily="18" charset="0"/>
                        </a:rPr>
                        <a:t>95.0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395893">
                <a:tc>
                  <a:txBody>
                    <a:bodyPr/>
                    <a:lstStyle/>
                    <a:p>
                      <a:pPr algn="l" fontAlgn="ctr"/>
                      <a:r>
                        <a:rPr lang="en-US" sz="2400" b="1" i="0" u="none" strike="noStrike" dirty="0">
                          <a:latin typeface="Times New Roman" pitchFamily="18" charset="0"/>
                          <a:cs typeface="Times New Roman" pitchFamily="18" charset="0"/>
                        </a:rPr>
                        <a:t>Film/Screen</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75.9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a:latin typeface="Times New Roman" pitchFamily="18" charset="0"/>
                          <a:cs typeface="Times New Roman" pitchFamily="18" charset="0"/>
                        </a:rPr>
                        <a:t>71.7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66.0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21.7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altLang="ja-JP" sz="2400" b="1" i="0" u="none" strike="noStrike" dirty="0">
                          <a:latin typeface="Times New Roman" pitchFamily="18" charset="0"/>
                          <a:cs typeface="Times New Roman" pitchFamily="18" charset="0"/>
                        </a:rPr>
                        <a:t>5.0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r h="265899">
                <a:tc>
                  <a:txBody>
                    <a:bodyPr/>
                    <a:lstStyle/>
                    <a:p>
                      <a:pPr algn="l" fontAlgn="ctr"/>
                      <a:endParaRPr lang="ja-JP" altLang="en-US" sz="2400" b="1" i="0" u="none" strike="noStrike">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400" b="1" i="0" u="none" strike="noStrike" dirty="0">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400" b="1" i="0" u="none" strike="noStrike" dirty="0">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400" b="1" i="0" u="none" strike="noStrike" dirty="0">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2400" b="1" i="0" u="none" strike="noStrike" dirty="0">
                        <a:latin typeface="Times New Roman" pitchFamily="18"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ja-JP" sz="2400" b="1" i="0" u="none" strike="noStrike" dirty="0">
                          <a:latin typeface="Times New Roman" pitchFamily="18" charset="0"/>
                          <a:cs typeface="Times New Roman" pitchFamily="18" charset="0"/>
                        </a:rPr>
                        <a:t>[ %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29" name="表 28"/>
          <p:cNvGraphicFramePr>
            <a:graphicFrameLocks noGrp="1"/>
          </p:cNvGraphicFramePr>
          <p:nvPr/>
        </p:nvGraphicFramePr>
        <p:xfrm>
          <a:off x="21674138" y="29348113"/>
          <a:ext cx="9432925" cy="6551612"/>
        </p:xfrm>
        <a:graphic>
          <a:graphicData uri="http://schemas.openxmlformats.org/drawingml/2006/table">
            <a:tbl>
              <a:tblPr/>
              <a:tblGrid>
                <a:gridCol w="2077991"/>
                <a:gridCol w="1878449"/>
                <a:gridCol w="1904908"/>
                <a:gridCol w="608514"/>
                <a:gridCol w="1904908"/>
                <a:gridCol w="1058281"/>
              </a:tblGrid>
              <a:tr h="580079">
                <a:tc gridSpan="6">
                  <a:txBody>
                    <a:bodyPr/>
                    <a:lstStyle/>
                    <a:p>
                      <a:pPr algn="ctr" fontAlgn="ctr"/>
                      <a:r>
                        <a:rPr lang="en-US" sz="3600" b="1" i="1" u="none" strike="noStrike" dirty="0">
                          <a:latin typeface="Times New Roman" pitchFamily="18" charset="0"/>
                          <a:cs typeface="Times New Roman" pitchFamily="18" charset="0"/>
                        </a:rPr>
                        <a:t>Table 4-2. </a:t>
                      </a:r>
                      <a:r>
                        <a:rPr lang="en-US" sz="3600" b="1" i="1" u="none" strike="noStrike" dirty="0" smtClean="0">
                          <a:latin typeface="Times New Roman" pitchFamily="18" charset="0"/>
                          <a:cs typeface="Times New Roman" pitchFamily="18" charset="0"/>
                        </a:rPr>
                        <a:t>CR, </a:t>
                      </a:r>
                      <a:r>
                        <a:rPr lang="en-US" sz="3600" b="1" i="1" u="none" strike="noStrike" dirty="0">
                          <a:latin typeface="Times New Roman" pitchFamily="18" charset="0"/>
                          <a:cs typeface="Times New Roman" pitchFamily="18" charset="0"/>
                        </a:rPr>
                        <a:t>FPD and F/S doses</a:t>
                      </a:r>
                    </a:p>
                  </a:txBody>
                  <a:tcPr marL="9525" marR="9525" marT="9525"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0019">
                <a:tc gridSpan="6">
                  <a:txBody>
                    <a:bodyPr/>
                    <a:lstStyle/>
                    <a:p>
                      <a:pPr algn="ctr" fontAlgn="ctr"/>
                      <a:r>
                        <a:rPr lang="en-US" sz="2400" b="1" i="0" u="none" strike="noStrike" dirty="0">
                          <a:latin typeface="Times New Roman" pitchFamily="18" charset="0"/>
                          <a:cs typeface="Times New Roman" pitchFamily="18" charset="0"/>
                        </a:rPr>
                        <a:t>Chest (High voltage)</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0019">
                <a:tc>
                  <a:txBody>
                    <a:bodyPr/>
                    <a:lstStyle/>
                    <a:p>
                      <a:pPr algn="ctr" fontAlgn="ctr"/>
                      <a:r>
                        <a:rPr lang="en-US" sz="2400" b="1" i="0" u="none" strike="noStrike" dirty="0">
                          <a:latin typeface="Times New Roman" pitchFamily="18" charset="0"/>
                          <a:cs typeface="Times New Roman" pitchFamily="18" charset="0"/>
                        </a:rPr>
                        <a:t>CR</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sz="2400" b="1" i="0" u="none" strike="noStrike" dirty="0">
                          <a:latin typeface="Times New Roman" pitchFamily="18" charset="0"/>
                          <a:cs typeface="Times New Roman" pitchFamily="18" charset="0"/>
                        </a:rPr>
                        <a:t>n=495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0.24</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0.34</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390019">
                <a:tc>
                  <a:txBody>
                    <a:bodyPr/>
                    <a:lstStyle/>
                    <a:p>
                      <a:pPr algn="ctr" fontAlgn="ctr"/>
                      <a:r>
                        <a:rPr lang="en-US" sz="2400" b="1" i="0" u="none" strike="noStrike" dirty="0">
                          <a:latin typeface="Times New Roman" pitchFamily="18" charset="0"/>
                          <a:cs typeface="Times New Roman" pitchFamily="18" charset="0"/>
                        </a:rPr>
                        <a:t>FPD</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sz="2400" b="1" i="0" u="none" strike="noStrike" dirty="0">
                          <a:latin typeface="Times New Roman" pitchFamily="18" charset="0"/>
                          <a:cs typeface="Times New Roman" pitchFamily="18" charset="0"/>
                        </a:rPr>
                        <a:t>n=111</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0.18</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0.29</a:t>
                      </a:r>
                    </a:p>
                  </a:txBody>
                  <a:tcPr marL="9525" marR="9525" marT="9525" marB="0" anchor="ctr">
                    <a:lnL>
                      <a:noFill/>
                    </a:lnL>
                    <a:lnR>
                      <a:noFill/>
                    </a:lnR>
                    <a:lnT>
                      <a:noFill/>
                    </a:lnT>
                    <a:lnB>
                      <a:noFill/>
                    </a:lnB>
                    <a:solidFill>
                      <a:schemeClr val="tx2">
                        <a:lumMod val="40000"/>
                        <a:lumOff val="60000"/>
                      </a:schemeClr>
                    </a:solidFill>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a:noFill/>
                    </a:lnT>
                    <a:lnB>
                      <a:noFill/>
                    </a:lnB>
                    <a:solidFill>
                      <a:schemeClr val="tx2">
                        <a:lumMod val="40000"/>
                        <a:lumOff val="60000"/>
                      </a:schemeClr>
                    </a:solidFill>
                  </a:tcPr>
                </a:tc>
              </a:tr>
              <a:tr h="390019">
                <a:tc>
                  <a:txBody>
                    <a:bodyPr/>
                    <a:lstStyle/>
                    <a:p>
                      <a:pPr algn="ctr" fontAlgn="ctr"/>
                      <a:r>
                        <a:rPr lang="en-US" sz="2400" b="1" i="0" u="none" strike="noStrike" dirty="0">
                          <a:latin typeface="Times New Roman" pitchFamily="18" charset="0"/>
                          <a:cs typeface="Times New Roman" pitchFamily="18" charset="0"/>
                        </a:rPr>
                        <a:t>F/S</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400" b="1" i="0" u="none" strike="noStrike" dirty="0">
                          <a:latin typeface="Times New Roman" pitchFamily="18" charset="0"/>
                          <a:cs typeface="Times New Roman" pitchFamily="18" charset="0"/>
                        </a:rPr>
                        <a:t>n=19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0.12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0.07</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r>
              <a:tr h="390019">
                <a:tc>
                  <a:txBody>
                    <a:bodyPr/>
                    <a:lstStyle/>
                    <a:p>
                      <a:pPr algn="ctr" fontAlgn="ctr"/>
                      <a:r>
                        <a:rPr lang="en-US" sz="2400" b="1" i="0" u="none" strike="noStrike" dirty="0">
                          <a:latin typeface="Times New Roman" pitchFamily="18" charset="0"/>
                          <a:cs typeface="Times New Roman" pitchFamily="18" charset="0"/>
                        </a:rPr>
                        <a:t>Total</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400" b="1" i="0" u="none" strike="noStrike" dirty="0">
                          <a:latin typeface="Times New Roman" pitchFamily="18" charset="0"/>
                          <a:cs typeface="Times New Roman" pitchFamily="18"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0.23</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a:latin typeface="Times New Roman" pitchFamily="18" charset="0"/>
                          <a:cs typeface="Times New Roman" pitchFamily="18" charset="0"/>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0.33</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019">
                <a:tc gridSpan="6">
                  <a:txBody>
                    <a:bodyPr/>
                    <a:lstStyle/>
                    <a:p>
                      <a:pPr algn="ctr" fontAlgn="ctr"/>
                      <a:r>
                        <a:rPr lang="en-US" sz="2400" b="1" i="0" u="none" strike="noStrike" dirty="0">
                          <a:latin typeface="Times New Roman" pitchFamily="18" charset="0"/>
                          <a:cs typeface="Times New Roman" pitchFamily="18" charset="0"/>
                        </a:rPr>
                        <a:t>Lumber spine, lateral view</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0019">
                <a:tc>
                  <a:txBody>
                    <a:bodyPr/>
                    <a:lstStyle/>
                    <a:p>
                      <a:pPr algn="ctr" fontAlgn="ctr"/>
                      <a:r>
                        <a:rPr lang="en-US" sz="2400" b="1" i="0" u="none" strike="noStrike" dirty="0">
                          <a:latin typeface="Times New Roman" pitchFamily="18" charset="0"/>
                          <a:cs typeface="Times New Roman" pitchFamily="18" charset="0"/>
                        </a:rPr>
                        <a:t>CR</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sz="2400" b="1" i="0" u="none" strike="noStrike" dirty="0">
                          <a:latin typeface="Times New Roman" pitchFamily="18" charset="0"/>
                          <a:cs typeface="Times New Roman" pitchFamily="18" charset="0"/>
                        </a:rPr>
                        <a:t>n=476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10.25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6.83</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390019">
                <a:tc>
                  <a:txBody>
                    <a:bodyPr/>
                    <a:lstStyle/>
                    <a:p>
                      <a:pPr algn="ctr" fontAlgn="ctr"/>
                      <a:r>
                        <a:rPr lang="en-US" sz="2400" b="1" i="0" u="none" strike="noStrike" dirty="0">
                          <a:latin typeface="Times New Roman" pitchFamily="18" charset="0"/>
                          <a:cs typeface="Times New Roman" pitchFamily="18" charset="0"/>
                        </a:rPr>
                        <a:t>FPD</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sz="2400" b="1" i="0" u="none" strike="noStrike" dirty="0">
                          <a:latin typeface="Times New Roman" pitchFamily="18" charset="0"/>
                          <a:cs typeface="Times New Roman" pitchFamily="18" charset="0"/>
                        </a:rPr>
                        <a:t>n=75</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6.03</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5.02</a:t>
                      </a:r>
                    </a:p>
                  </a:txBody>
                  <a:tcPr marL="9525" marR="9525" marT="9525" marB="0" anchor="ctr">
                    <a:lnL>
                      <a:noFill/>
                    </a:lnL>
                    <a:lnR>
                      <a:noFill/>
                    </a:lnR>
                    <a:lnT>
                      <a:noFill/>
                    </a:lnT>
                    <a:lnB>
                      <a:noFill/>
                    </a:lnB>
                    <a:solidFill>
                      <a:schemeClr val="tx2">
                        <a:lumMod val="40000"/>
                        <a:lumOff val="60000"/>
                      </a:schemeClr>
                    </a:solidFill>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a:noFill/>
                    </a:lnT>
                    <a:lnB>
                      <a:noFill/>
                    </a:lnB>
                    <a:solidFill>
                      <a:schemeClr val="tx2">
                        <a:lumMod val="40000"/>
                        <a:lumOff val="60000"/>
                      </a:schemeClr>
                    </a:solidFill>
                  </a:tcPr>
                </a:tc>
              </a:tr>
              <a:tr h="390019">
                <a:tc>
                  <a:txBody>
                    <a:bodyPr/>
                    <a:lstStyle/>
                    <a:p>
                      <a:pPr algn="ctr" fontAlgn="ctr"/>
                      <a:r>
                        <a:rPr lang="en-US" sz="2400" b="1" i="0" u="none" strike="noStrike" dirty="0">
                          <a:latin typeface="Times New Roman" pitchFamily="18" charset="0"/>
                          <a:cs typeface="Times New Roman" pitchFamily="18" charset="0"/>
                        </a:rPr>
                        <a:t>F/S</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400" b="1" i="0" u="none" strike="noStrike" dirty="0">
                          <a:latin typeface="Times New Roman" pitchFamily="18" charset="0"/>
                          <a:cs typeface="Times New Roman" pitchFamily="18" charset="0"/>
                        </a:rPr>
                        <a:t>n=15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11.24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7.19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r>
              <a:tr h="390019">
                <a:tc>
                  <a:txBody>
                    <a:bodyPr/>
                    <a:lstStyle/>
                    <a:p>
                      <a:pPr algn="ctr" fontAlgn="ctr"/>
                      <a:r>
                        <a:rPr lang="en-US" sz="2400" b="1" i="0" u="none" strike="noStrike" dirty="0">
                          <a:latin typeface="Times New Roman" pitchFamily="18" charset="0"/>
                          <a:cs typeface="Times New Roman" pitchFamily="18" charset="0"/>
                        </a:rPr>
                        <a:t>Total</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400" b="1" i="0" u="none" strike="noStrike" dirty="0">
                          <a:latin typeface="Times New Roman" pitchFamily="18" charset="0"/>
                          <a:cs typeface="Times New Roman" pitchFamily="18"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a:latin typeface="Times New Roman" pitchFamily="18" charset="0"/>
                          <a:cs typeface="Times New Roman" pitchFamily="18" charset="0"/>
                        </a:rPr>
                        <a:t>9.68</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a:latin typeface="Times New Roman" pitchFamily="18" charset="0"/>
                          <a:cs typeface="Times New Roman" pitchFamily="18" charset="0"/>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6.71</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019">
                <a:tc gridSpan="6">
                  <a:txBody>
                    <a:bodyPr/>
                    <a:lstStyle/>
                    <a:p>
                      <a:pPr algn="ctr" fontAlgn="ctr"/>
                      <a:r>
                        <a:rPr lang="en-US" sz="2400" b="1" i="0" u="none" strike="noStrike" dirty="0">
                          <a:latin typeface="Times New Roman" pitchFamily="18" charset="0"/>
                          <a:cs typeface="Times New Roman" pitchFamily="18" charset="0"/>
                        </a:rPr>
                        <a:t>Forearm bones</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12385">
                <a:tc>
                  <a:txBody>
                    <a:bodyPr/>
                    <a:lstStyle/>
                    <a:p>
                      <a:pPr algn="ctr" fontAlgn="ctr"/>
                      <a:r>
                        <a:rPr lang="en-US" sz="2400" b="1" i="0" u="none" strike="noStrike" dirty="0">
                          <a:latin typeface="Times New Roman" pitchFamily="18" charset="0"/>
                          <a:cs typeface="Times New Roman" pitchFamily="18" charset="0"/>
                        </a:rPr>
                        <a:t>CR</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sz="2400" b="1" i="0" u="none" strike="noStrike" dirty="0">
                          <a:latin typeface="Times New Roman" pitchFamily="18" charset="0"/>
                          <a:cs typeface="Times New Roman" pitchFamily="18" charset="0"/>
                        </a:rPr>
                        <a:t>n=526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0.128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ctr"/>
                      <a:r>
                        <a:rPr lang="en-US" altLang="ja-JP" sz="2400" b="1" i="0" u="none" strike="noStrike" dirty="0">
                          <a:latin typeface="Times New Roman" pitchFamily="18" charset="0"/>
                          <a:cs typeface="Times New Roman" pitchFamily="18" charset="0"/>
                        </a:rPr>
                        <a:t>0.052</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390019">
                <a:tc>
                  <a:txBody>
                    <a:bodyPr/>
                    <a:lstStyle/>
                    <a:p>
                      <a:pPr algn="ctr" fontAlgn="ctr"/>
                      <a:r>
                        <a:rPr lang="en-US" sz="2400" b="1" i="0" u="none" strike="noStrike" dirty="0">
                          <a:latin typeface="Times New Roman" pitchFamily="18" charset="0"/>
                          <a:cs typeface="Times New Roman" pitchFamily="18" charset="0"/>
                        </a:rPr>
                        <a:t>FPD</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sz="2400" b="1" i="0" u="none" strike="noStrike" dirty="0">
                          <a:latin typeface="Times New Roman" pitchFamily="18" charset="0"/>
                          <a:cs typeface="Times New Roman" pitchFamily="18" charset="0"/>
                        </a:rPr>
                        <a:t>n=16</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0.134</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a:noFill/>
                    </a:lnT>
                    <a:lnB>
                      <a:noFill/>
                    </a:lnB>
                    <a:solidFill>
                      <a:schemeClr val="tx2">
                        <a:lumMod val="40000"/>
                        <a:lumOff val="60000"/>
                      </a:schemeClr>
                    </a:solidFill>
                  </a:tcPr>
                </a:tc>
                <a:tc>
                  <a:txBody>
                    <a:bodyPr/>
                    <a:lstStyle/>
                    <a:p>
                      <a:pPr algn="ctr" fontAlgn="ctr"/>
                      <a:r>
                        <a:rPr lang="en-US" altLang="ja-JP" sz="2400" b="1" i="0" u="none" strike="noStrike" dirty="0">
                          <a:latin typeface="Times New Roman" pitchFamily="18" charset="0"/>
                          <a:cs typeface="Times New Roman" pitchFamily="18" charset="0"/>
                        </a:rPr>
                        <a:t>0.242</a:t>
                      </a:r>
                    </a:p>
                  </a:txBody>
                  <a:tcPr marL="9525" marR="9525" marT="9525" marB="0" anchor="ctr">
                    <a:lnL>
                      <a:noFill/>
                    </a:lnL>
                    <a:lnR>
                      <a:noFill/>
                    </a:lnR>
                    <a:lnT>
                      <a:noFill/>
                    </a:lnT>
                    <a:lnB>
                      <a:noFill/>
                    </a:lnB>
                    <a:solidFill>
                      <a:schemeClr val="tx2">
                        <a:lumMod val="40000"/>
                        <a:lumOff val="60000"/>
                      </a:schemeClr>
                    </a:solidFill>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a:noFill/>
                    </a:lnT>
                    <a:lnB>
                      <a:noFill/>
                    </a:lnB>
                    <a:solidFill>
                      <a:schemeClr val="tx2">
                        <a:lumMod val="40000"/>
                        <a:lumOff val="60000"/>
                      </a:schemeClr>
                    </a:solidFill>
                  </a:tcPr>
                </a:tc>
              </a:tr>
              <a:tr h="390019">
                <a:tc>
                  <a:txBody>
                    <a:bodyPr/>
                    <a:lstStyle/>
                    <a:p>
                      <a:pPr algn="ctr" fontAlgn="ctr"/>
                      <a:r>
                        <a:rPr lang="en-US" sz="2400" b="1" i="0" u="none" strike="noStrike" dirty="0">
                          <a:latin typeface="Times New Roman" pitchFamily="18" charset="0"/>
                          <a:cs typeface="Times New Roman" pitchFamily="18" charset="0"/>
                        </a:rPr>
                        <a:t>F/S</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400" b="1" i="0" u="none" strike="noStrike" dirty="0">
                          <a:latin typeface="Times New Roman" pitchFamily="18" charset="0"/>
                          <a:cs typeface="Times New Roman" pitchFamily="18" charset="0"/>
                        </a:rPr>
                        <a:t>n=13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0.107</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400" b="1" i="0" u="none" strike="noStrike" dirty="0">
                          <a:latin typeface="Times New Roman" pitchFamily="18" charset="0"/>
                          <a:cs typeface="Times New Roman" pitchFamily="18" charset="0"/>
                        </a:rPr>
                        <a:t>0.057</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r>
              <a:tr h="390019">
                <a:tc>
                  <a:txBody>
                    <a:bodyPr/>
                    <a:lstStyle/>
                    <a:p>
                      <a:pPr algn="ctr" fontAlgn="ctr"/>
                      <a:r>
                        <a:rPr lang="en-US" sz="2400" b="1" i="0" u="none" strike="noStrike">
                          <a:latin typeface="Times New Roman" pitchFamily="18" charset="0"/>
                          <a:cs typeface="Times New Roman" pitchFamily="18" charset="0"/>
                        </a:rPr>
                        <a:t>Total</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400" b="1" i="0" u="none" strike="noStrike" dirty="0">
                          <a:latin typeface="Times New Roman" pitchFamily="18" charset="0"/>
                          <a:cs typeface="Times New Roman" pitchFamily="18"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0.127</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400" b="1" i="0" u="none" strike="noStrike" dirty="0">
                          <a:latin typeface="Times New Roman" pitchFamily="18" charset="0"/>
                          <a:cs typeface="Times New Roman" pitchFamily="18" charset="0"/>
                        </a:rPr>
                        <a:t>0.122</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2400" b="1" i="0" u="none" strike="noStrike" dirty="0" err="1">
                          <a:latin typeface="Times New Roman" pitchFamily="18" charset="0"/>
                          <a:cs typeface="Times New Roman" pitchFamily="18" charset="0"/>
                        </a:rPr>
                        <a:t>mGy</a:t>
                      </a:r>
                      <a:endParaRPr lang="en-US" sz="2400" b="1" i="0" u="none" strike="noStrike" dirty="0">
                        <a:latin typeface="Times New Roman" pitchFamily="18" charset="0"/>
                        <a:cs typeface="Times New Roman" pitchFamily="18"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0" name="表 29"/>
          <p:cNvGraphicFramePr>
            <a:graphicFrameLocks noGrp="1"/>
          </p:cNvGraphicFramePr>
          <p:nvPr/>
        </p:nvGraphicFramePr>
        <p:xfrm>
          <a:off x="21818600" y="36764913"/>
          <a:ext cx="9432925" cy="4002087"/>
        </p:xfrm>
        <a:graphic>
          <a:graphicData uri="http://schemas.openxmlformats.org/drawingml/2006/table">
            <a:tbl>
              <a:tblPr/>
              <a:tblGrid>
                <a:gridCol w="2902478"/>
                <a:gridCol w="1088428"/>
                <a:gridCol w="1088428"/>
                <a:gridCol w="1088428"/>
                <a:gridCol w="1088428"/>
                <a:gridCol w="1088428"/>
                <a:gridCol w="1088428"/>
              </a:tblGrid>
              <a:tr h="363276">
                <a:tc gridSpan="7">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3600" b="1" i="1"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Table 6. Percentages of units used for generating radiography in 1994 to 2011</a:t>
                      </a:r>
                    </a:p>
                  </a:txBody>
                  <a:tcPr marL="9525" marR="9525" marT="9525"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825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　</a:t>
                      </a:r>
                    </a:p>
                  </a:txBody>
                  <a:tcPr marL="9525" marR="9525" marT="9525" marB="0" anchor="ctr" horzOverflow="overflow">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1994</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1997</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2001</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2003</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2007</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2011</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4825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Single phase</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18</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17</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9</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8</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5</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5</a:t>
                      </a:r>
                    </a:p>
                  </a:txBody>
                  <a:tcPr marL="9525" marR="9525" marT="9525"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00"/>
                    </a:solidFill>
                  </a:tcPr>
                </a:tc>
              </a:tr>
              <a:tr h="4825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Three phase</a:t>
                      </a:r>
                    </a:p>
                  </a:txBody>
                  <a:tcPr marL="9525" marR="9525" marT="9525" marB="0" anchor="ctr" horzOverflow="overflow">
                    <a:lnL>
                      <a:noFill/>
                    </a:lnL>
                    <a:lnR>
                      <a:noFill/>
                    </a:lnR>
                    <a:lnT>
                      <a:noFill/>
                    </a:lnT>
                    <a:lnB>
                      <a:noFill/>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41</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30</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16</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8</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4</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4</a:t>
                      </a:r>
                    </a:p>
                  </a:txBody>
                  <a:tcPr marL="9525" marR="9525" marT="9525" marB="0" anchor="ctr" horzOverflow="overflow">
                    <a:lnL>
                      <a:noFill/>
                    </a:lnL>
                    <a:lnR>
                      <a:noFill/>
                    </a:lnR>
                    <a:lnT>
                      <a:noFill/>
                    </a:lnT>
                    <a:lnB>
                      <a:noFill/>
                    </a:lnB>
                    <a:lnTlToBr>
                      <a:noFill/>
                    </a:lnTlToBr>
                    <a:lnBlToTr>
                      <a:noFill/>
                    </a:lnBlToTr>
                    <a:solidFill>
                      <a:srgbClr val="FFFF00"/>
                    </a:solidFill>
                  </a:tcPr>
                </a:tc>
              </a:tr>
              <a:tr h="4825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Inverter type</a:t>
                      </a:r>
                    </a:p>
                  </a:txBody>
                  <a:tcPr marL="9525" marR="9525" marT="9525" marB="0" anchor="ctr" horzOverflow="overflow">
                    <a:lnL>
                      <a:noFill/>
                    </a:lnL>
                    <a:lnR>
                      <a:noFill/>
                    </a:lnR>
                    <a:lnT>
                      <a:noFill/>
                    </a:lnT>
                    <a:lnB>
                      <a:noFill/>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39</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47</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70</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80</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85</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85</a:t>
                      </a:r>
                    </a:p>
                  </a:txBody>
                  <a:tcPr marL="9525" marR="9525" marT="9525" marB="0" anchor="ctr" horzOverflow="overflow">
                    <a:lnL>
                      <a:noFill/>
                    </a:lnL>
                    <a:lnR>
                      <a:noFill/>
                    </a:lnR>
                    <a:lnT>
                      <a:noFill/>
                    </a:lnT>
                    <a:lnB>
                      <a:noFill/>
                    </a:lnB>
                    <a:lnTlToBr>
                      <a:noFill/>
                    </a:lnTlToBr>
                    <a:lnBlToTr>
                      <a:noFill/>
                    </a:lnBlToTr>
                    <a:solidFill>
                      <a:srgbClr val="FFFF00"/>
                    </a:solidFill>
                  </a:tcPr>
                </a:tc>
              </a:tr>
              <a:tr h="4825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Constant voltage</a:t>
                      </a:r>
                    </a:p>
                  </a:txBody>
                  <a:tcPr marL="9525" marR="9525" marT="9525" marB="0" anchor="ctr" horzOverflow="overflow">
                    <a:lnL>
                      <a:noFill/>
                    </a:lnL>
                    <a:lnR>
                      <a:noFill/>
                    </a:lnR>
                    <a:lnT>
                      <a:noFill/>
                    </a:lnT>
                    <a:lnB>
                      <a:noFill/>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1</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1</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0</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0</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0</a:t>
                      </a:r>
                    </a:p>
                  </a:txBody>
                  <a:tcPr marL="9525" marR="9525" marT="9525"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0</a:t>
                      </a:r>
                    </a:p>
                  </a:txBody>
                  <a:tcPr marL="9525" marR="9525" marT="9525" marB="0" anchor="ctr" horzOverflow="overflow">
                    <a:lnL>
                      <a:noFill/>
                    </a:lnL>
                    <a:lnR>
                      <a:noFill/>
                    </a:lnR>
                    <a:lnT>
                      <a:noFill/>
                    </a:lnT>
                    <a:lnB>
                      <a:noFill/>
                    </a:lnB>
                    <a:lnTlToBr>
                      <a:noFill/>
                    </a:lnTlToBr>
                    <a:lnBlToTr>
                      <a:noFill/>
                    </a:lnBlToTr>
                    <a:solidFill>
                      <a:srgbClr val="FFFF00"/>
                    </a:solidFill>
                  </a:tcPr>
                </a:tc>
              </a:tr>
              <a:tr h="48257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Unknown</a:t>
                      </a:r>
                    </a:p>
                  </a:txBody>
                  <a:tcPr marL="9525" marR="9525" marT="9525"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1</a:t>
                      </a:r>
                    </a:p>
                  </a:txBody>
                  <a:tcPr marL="9525" marR="9525" marT="9525"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5</a:t>
                      </a:r>
                    </a:p>
                  </a:txBody>
                  <a:tcPr marL="9525" marR="9525" marT="9525"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5</a:t>
                      </a:r>
                    </a:p>
                  </a:txBody>
                  <a:tcPr marL="9525" marR="9525" marT="9525"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4</a:t>
                      </a:r>
                    </a:p>
                  </a:txBody>
                  <a:tcPr marL="9525" marR="9525" marT="9525"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6</a:t>
                      </a:r>
                    </a:p>
                  </a:txBody>
                  <a:tcPr marL="9525" marR="9525" marT="9525"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imes New Roman" pitchFamily="18" charset="0"/>
                          <a:ea typeface="ＭＳ Ｐゴシック" charset="-128"/>
                          <a:cs typeface="Times New Roman" pitchFamily="18" charset="0"/>
                        </a:rPr>
                        <a:t>6</a:t>
                      </a:r>
                    </a:p>
                  </a:txBody>
                  <a:tcPr marL="9525" marR="9525" marT="9525"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graphicFrame>
        <p:nvGraphicFramePr>
          <p:cNvPr id="31" name="表 30"/>
          <p:cNvGraphicFramePr>
            <a:graphicFrameLocks noGrp="1"/>
          </p:cNvGraphicFramePr>
          <p:nvPr/>
        </p:nvGraphicFramePr>
        <p:xfrm>
          <a:off x="720725" y="38708013"/>
          <a:ext cx="19297650" cy="9313862"/>
        </p:xfrm>
        <a:graphic>
          <a:graphicData uri="http://schemas.openxmlformats.org/drawingml/2006/table">
            <a:tbl>
              <a:tblPr/>
              <a:tblGrid>
                <a:gridCol w="4162701"/>
                <a:gridCol w="1681716"/>
                <a:gridCol w="1681716"/>
                <a:gridCol w="1681716"/>
                <a:gridCol w="1681716"/>
                <a:gridCol w="1681716"/>
                <a:gridCol w="1681716"/>
                <a:gridCol w="1681716"/>
                <a:gridCol w="1681716"/>
                <a:gridCol w="1681716"/>
              </a:tblGrid>
              <a:tr h="730375">
                <a:tc gridSpan="10">
                  <a:txBody>
                    <a:bodyPr/>
                    <a:lstStyle/>
                    <a:p>
                      <a:pPr marL="0" marR="0" indent="0" algn="ctr" defTabSz="1984431" rtl="0" eaLnBrk="1" fontAlgn="ctr" latinLnBrk="0" hangingPunct="1">
                        <a:lnSpc>
                          <a:spcPct val="100000"/>
                        </a:lnSpc>
                        <a:spcBef>
                          <a:spcPts val="0"/>
                        </a:spcBef>
                        <a:spcAft>
                          <a:spcPts val="0"/>
                        </a:spcAft>
                        <a:buClrTx/>
                        <a:buSzTx/>
                        <a:buFontTx/>
                        <a:buNone/>
                        <a:tabLst/>
                        <a:defRPr/>
                      </a:pPr>
                      <a:r>
                        <a:rPr lang="en-US" sz="3600" b="1" i="1" u="none" strike="noStrike" dirty="0">
                          <a:latin typeface="Times New Roman" pitchFamily="18" charset="0"/>
                          <a:cs typeface="Times New Roman" pitchFamily="18" charset="0"/>
                        </a:rPr>
                        <a:t>Table 5. Exposure Doses for Imaging at 10 Sites in </a:t>
                      </a:r>
                      <a:r>
                        <a:rPr lang="en-US" sz="3600" b="1" i="1" u="none" strike="noStrike" dirty="0" smtClean="0">
                          <a:latin typeface="Times New Roman" pitchFamily="18" charset="0"/>
                          <a:cs typeface="Times New Roman" pitchFamily="18" charset="0"/>
                        </a:rPr>
                        <a:t>Body </a:t>
                      </a:r>
                      <a:r>
                        <a:rPr lang="en-US" altLang="ja-JP" sz="3600" b="1" i="1" u="none" strike="noStrike" dirty="0" smtClean="0">
                          <a:latin typeface="Times New Roman" pitchFamily="18" charset="0"/>
                          <a:cs typeface="Times New Roman" pitchFamily="18" charset="0"/>
                        </a:rPr>
                        <a:t>- Changes between 1974 and 2011 -</a:t>
                      </a:r>
                      <a:endParaRPr lang="en-US" sz="3600" b="1" i="1" u="none" strike="noStrike" dirty="0">
                        <a:latin typeface="Times New Roman" pitchFamily="18" charset="0"/>
                        <a:cs typeface="Times New Roman" pitchFamily="18" charset="0"/>
                      </a:endParaRP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59334">
                <a:tc rowSpan="2">
                  <a:txBody>
                    <a:bodyPr/>
                    <a:lstStyle/>
                    <a:p>
                      <a:pPr algn="ctr" fontAlgn="ctr"/>
                      <a:r>
                        <a:rPr lang="en-US" sz="2800" b="1" i="0" u="none" strike="noStrike" dirty="0">
                          <a:latin typeface="Times New Roman" pitchFamily="18" charset="0"/>
                          <a:cs typeface="Times New Roman" pitchFamily="18" charset="0"/>
                        </a:rPr>
                        <a:t>Exposure sites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t"/>
                      <a:r>
                        <a:rPr lang="en-US" altLang="ja-JP" sz="2800" b="1" i="0" u="none" strike="noStrike" dirty="0">
                          <a:latin typeface="Times New Roman" pitchFamily="18" charset="0"/>
                          <a:cs typeface="Times New Roman" pitchFamily="18" charset="0"/>
                        </a:rPr>
                        <a:t>1974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ctr" fontAlgn="t"/>
                      <a:r>
                        <a:rPr lang="en-US" altLang="ja-JP" sz="2800" b="1" i="0" u="none" strike="noStrike" dirty="0">
                          <a:latin typeface="Times New Roman" pitchFamily="18" charset="0"/>
                          <a:cs typeface="Times New Roman" pitchFamily="18" charset="0"/>
                        </a:rPr>
                        <a:t>1979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ctr" fontAlgn="t"/>
                      <a:r>
                        <a:rPr lang="en-US" altLang="ja-JP" sz="2800" b="1" i="0" u="none" strike="noStrike" dirty="0">
                          <a:latin typeface="Times New Roman" pitchFamily="18" charset="0"/>
                          <a:cs typeface="Times New Roman" pitchFamily="18" charset="0"/>
                        </a:rPr>
                        <a:t>1989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ctr" fontAlgn="t"/>
                      <a:r>
                        <a:rPr lang="en-US" altLang="ja-JP" sz="2800" b="1" i="0" u="none" strike="noStrike" dirty="0">
                          <a:latin typeface="Times New Roman" pitchFamily="18" charset="0"/>
                          <a:cs typeface="Times New Roman" pitchFamily="18" charset="0"/>
                        </a:rPr>
                        <a:t>1993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ctr" fontAlgn="t"/>
                      <a:r>
                        <a:rPr lang="en-US" altLang="ja-JP" sz="2800" b="1" i="0" u="none" strike="noStrike" dirty="0">
                          <a:latin typeface="Times New Roman" pitchFamily="18" charset="0"/>
                          <a:cs typeface="Times New Roman" pitchFamily="18" charset="0"/>
                        </a:rPr>
                        <a:t>1997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ctr" fontAlgn="t"/>
                      <a:r>
                        <a:rPr lang="en-US" altLang="ja-JP" sz="2800" b="1" i="0" u="none" strike="noStrike" dirty="0">
                          <a:latin typeface="Times New Roman" pitchFamily="18" charset="0"/>
                          <a:cs typeface="Times New Roman" pitchFamily="18" charset="0"/>
                        </a:rPr>
                        <a:t>2001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ctr" fontAlgn="t"/>
                      <a:r>
                        <a:rPr lang="en-US" altLang="ja-JP" sz="2800" b="1" i="0" u="none" strike="noStrike" dirty="0">
                          <a:latin typeface="Times New Roman" pitchFamily="18" charset="0"/>
                          <a:cs typeface="Times New Roman" pitchFamily="18" charset="0"/>
                        </a:rPr>
                        <a:t>2003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ctr" fontAlgn="t"/>
                      <a:r>
                        <a:rPr lang="en-US" altLang="ja-JP" sz="2800" b="1" i="0" u="none" strike="noStrike" dirty="0">
                          <a:latin typeface="Times New Roman" pitchFamily="18" charset="0"/>
                          <a:cs typeface="Times New Roman" pitchFamily="18" charset="0"/>
                        </a:rPr>
                        <a:t>2007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c>
                  <a:txBody>
                    <a:bodyPr/>
                    <a:lstStyle/>
                    <a:p>
                      <a:pPr algn="ctr" fontAlgn="t"/>
                      <a:r>
                        <a:rPr lang="en-US" altLang="ja-JP" sz="2800" b="1" i="0" u="none" strike="noStrike" dirty="0">
                          <a:latin typeface="Times New Roman" pitchFamily="18" charset="0"/>
                          <a:cs typeface="Times New Roman" pitchFamily="18" charset="0"/>
                        </a:rPr>
                        <a:t>2011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90000"/>
                      </a:schemeClr>
                    </a:solidFill>
                  </a:tcPr>
                </a:tc>
              </a:tr>
              <a:tr h="459334">
                <a:tc vMerge="1">
                  <a:txBody>
                    <a:bodyPr/>
                    <a:lstStyle/>
                    <a:p>
                      <a:endParaRPr kumimoji="1" lang="ja-JP" altLang="en-US"/>
                    </a:p>
                  </a:txBody>
                  <a:tcPr/>
                </a:tc>
                <a:tc>
                  <a:txBody>
                    <a:bodyPr/>
                    <a:lstStyle/>
                    <a:p>
                      <a:pPr algn="ctr" fontAlgn="t"/>
                      <a:r>
                        <a:rPr lang="en-US" sz="2800" b="1" i="0" u="none" strike="noStrike" dirty="0">
                          <a:latin typeface="Times New Roman" pitchFamily="18" charset="0"/>
                          <a:cs typeface="Times New Roman" pitchFamily="18" charset="0"/>
                        </a:rPr>
                        <a:t>Dose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t"/>
                      <a:r>
                        <a:rPr lang="en-US" sz="2800" b="1" i="0" u="none" strike="noStrike" dirty="0">
                          <a:latin typeface="Times New Roman" pitchFamily="18" charset="0"/>
                          <a:cs typeface="Times New Roman" pitchFamily="18" charset="0"/>
                        </a:rPr>
                        <a:t>Dose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t"/>
                      <a:r>
                        <a:rPr lang="en-US" sz="2800" b="1" i="0" u="none" strike="noStrike" dirty="0">
                          <a:latin typeface="Times New Roman" pitchFamily="18" charset="0"/>
                          <a:cs typeface="Times New Roman" pitchFamily="18" charset="0"/>
                        </a:rPr>
                        <a:t>Dose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t"/>
                      <a:r>
                        <a:rPr lang="en-US" sz="2800" b="1" i="0" u="none" strike="noStrike" dirty="0">
                          <a:latin typeface="Times New Roman" pitchFamily="18" charset="0"/>
                          <a:cs typeface="Times New Roman" pitchFamily="18" charset="0"/>
                        </a:rPr>
                        <a:t>Dose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t"/>
                      <a:r>
                        <a:rPr lang="en-US" sz="2800" b="1" i="0" u="none" strike="noStrike" dirty="0">
                          <a:latin typeface="Times New Roman" pitchFamily="18" charset="0"/>
                          <a:cs typeface="Times New Roman" pitchFamily="18" charset="0"/>
                        </a:rPr>
                        <a:t>Dose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t"/>
                      <a:r>
                        <a:rPr lang="en-US" sz="2800" b="1" i="0" u="none" strike="noStrike" dirty="0">
                          <a:latin typeface="Times New Roman" pitchFamily="18" charset="0"/>
                          <a:cs typeface="Times New Roman" pitchFamily="18" charset="0"/>
                        </a:rPr>
                        <a:t>Dose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t"/>
                      <a:r>
                        <a:rPr lang="en-US" sz="2800" b="1" i="0" u="none" strike="noStrike" dirty="0">
                          <a:latin typeface="Times New Roman" pitchFamily="18" charset="0"/>
                          <a:cs typeface="Times New Roman" pitchFamily="18" charset="0"/>
                        </a:rPr>
                        <a:t>Dose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t"/>
                      <a:r>
                        <a:rPr lang="en-US" sz="2800" b="1" i="0" u="none" strike="noStrike" dirty="0">
                          <a:latin typeface="Times New Roman" pitchFamily="18" charset="0"/>
                          <a:cs typeface="Times New Roman" pitchFamily="18" charset="0"/>
                        </a:rPr>
                        <a:t>Dose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t"/>
                      <a:r>
                        <a:rPr lang="en-US" sz="2800" b="1" i="0" u="none" strike="noStrike" dirty="0">
                          <a:latin typeface="Times New Roman" pitchFamily="18" charset="0"/>
                          <a:cs typeface="Times New Roman" pitchFamily="18" charset="0"/>
                        </a:rPr>
                        <a:t>Dose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r>
              <a:tr h="701280">
                <a:tc>
                  <a:txBody>
                    <a:bodyPr/>
                    <a:lstStyle/>
                    <a:p>
                      <a:pPr algn="l" fontAlgn="t"/>
                      <a:r>
                        <a:rPr lang="en-US" sz="2800" b="1" i="0" u="none" strike="noStrike" dirty="0">
                          <a:latin typeface="Times New Roman" pitchFamily="18" charset="0"/>
                          <a:cs typeface="Times New Roman" pitchFamily="18" charset="0"/>
                        </a:rPr>
                        <a:t>Head, frontal view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7.11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t"/>
                      <a:r>
                        <a:rPr lang="en-US" altLang="ja-JP" sz="2800" b="1" i="0" u="none" strike="noStrike" dirty="0">
                          <a:latin typeface="Times New Roman" pitchFamily="18" charset="0"/>
                          <a:cs typeface="Times New Roman" pitchFamily="18" charset="0"/>
                        </a:rPr>
                        <a:t>5.34 (75)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3.84 (54)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2.49 (35)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2.28(32)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2.18 (31)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2.14 (30)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2.39 (34)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1.68 (24)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r>
              <a:tr h="918668">
                <a:tc>
                  <a:txBody>
                    <a:bodyPr/>
                    <a:lstStyle/>
                    <a:p>
                      <a:pPr algn="l" fontAlgn="t"/>
                      <a:r>
                        <a:rPr lang="en-US" sz="2800" b="1" i="0" u="none" strike="noStrike" dirty="0">
                          <a:latin typeface="Times New Roman" pitchFamily="18" charset="0"/>
                          <a:cs typeface="Times New Roman" pitchFamily="18" charset="0"/>
                        </a:rPr>
                        <a:t>Lumber spine, frontal view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8.21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a:txBody>
                    <a:bodyPr/>
                    <a:lstStyle/>
                    <a:p>
                      <a:pPr algn="ctr" fontAlgn="t"/>
                      <a:r>
                        <a:rPr lang="en-US" altLang="ja-JP" sz="2800" b="1" i="0" u="none" strike="noStrike">
                          <a:latin typeface="Times New Roman" pitchFamily="18" charset="0"/>
                          <a:cs typeface="Times New Roman" pitchFamily="18" charset="0"/>
                        </a:rPr>
                        <a:t>5.99 (73)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4.19 (51)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3.61 (44)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3.63 (44)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3.40 (41)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4.52 (55)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4.06 (49)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3.13 (38)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918668">
                <a:tc>
                  <a:txBody>
                    <a:bodyPr/>
                    <a:lstStyle/>
                    <a:p>
                      <a:pPr algn="l" fontAlgn="t"/>
                      <a:r>
                        <a:rPr lang="en-US" sz="2800" b="1" i="0" u="none" strike="noStrike" dirty="0">
                          <a:latin typeface="Times New Roman" pitchFamily="18" charset="0"/>
                          <a:cs typeface="Times New Roman" pitchFamily="18" charset="0"/>
                        </a:rPr>
                        <a:t>Lumber spine, lateral view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t"/>
                      <a:r>
                        <a:rPr lang="en-US" altLang="ja-JP" sz="2800" b="1" i="0" u="none" strike="noStrike" dirty="0">
                          <a:latin typeface="Times New Roman" pitchFamily="18" charset="0"/>
                          <a:cs typeface="Times New Roman" pitchFamily="18" charset="0"/>
                        </a:rPr>
                        <a:t>22.30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t"/>
                      <a:r>
                        <a:rPr lang="en-US" altLang="ja-JP" sz="2800" b="1" i="0" u="none" strike="noStrike">
                          <a:latin typeface="Times New Roman" pitchFamily="18" charset="0"/>
                          <a:cs typeface="Times New Roman" pitchFamily="18" charset="0"/>
                        </a:rPr>
                        <a:t>15.61 (70)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t"/>
                      <a:r>
                        <a:rPr lang="en-US" altLang="ja-JP" sz="2800" b="1" i="0" u="none" strike="noStrike">
                          <a:latin typeface="Times New Roman" pitchFamily="18" charset="0"/>
                          <a:cs typeface="Times New Roman" pitchFamily="18" charset="0"/>
                        </a:rPr>
                        <a:t>9.37 (42)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t"/>
                      <a:r>
                        <a:rPr lang="en-US" altLang="ja-JP" sz="2800" b="1" i="0" u="none" strike="noStrike" dirty="0">
                          <a:latin typeface="Times New Roman" pitchFamily="18" charset="0"/>
                          <a:cs typeface="Times New Roman" pitchFamily="18" charset="0"/>
                        </a:rPr>
                        <a:t>10.48 (47)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t"/>
                      <a:r>
                        <a:rPr lang="en-US" altLang="ja-JP" sz="2800" b="1" i="0" u="none" strike="noStrike">
                          <a:latin typeface="Times New Roman" pitchFamily="18" charset="0"/>
                          <a:cs typeface="Times New Roman" pitchFamily="18" charset="0"/>
                        </a:rPr>
                        <a:t>11.08 (50)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t"/>
                      <a:r>
                        <a:rPr lang="en-US" altLang="ja-JP" sz="2800" b="1" i="0" u="none" strike="noStrike">
                          <a:latin typeface="Times New Roman" pitchFamily="18" charset="0"/>
                          <a:cs typeface="Times New Roman" pitchFamily="18" charset="0"/>
                        </a:rPr>
                        <a:t>8.62   (39)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t"/>
                      <a:r>
                        <a:rPr lang="en-US" altLang="ja-JP" sz="2800" b="1" i="0" u="none" strike="noStrike" dirty="0">
                          <a:latin typeface="Times New Roman" pitchFamily="18" charset="0"/>
                          <a:cs typeface="Times New Roman" pitchFamily="18" charset="0"/>
                        </a:rPr>
                        <a:t>9.85 (44)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t"/>
                      <a:r>
                        <a:rPr lang="en-US" altLang="ja-JP" sz="2800" b="1" i="0" u="none" strike="noStrike" dirty="0">
                          <a:latin typeface="Times New Roman" pitchFamily="18" charset="0"/>
                          <a:cs typeface="Times New Roman" pitchFamily="18" charset="0"/>
                        </a:rPr>
                        <a:t>11.34 (51)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t"/>
                      <a:r>
                        <a:rPr lang="en-US" altLang="ja-JP" sz="2800" b="1" i="0" u="none" strike="noStrike" dirty="0">
                          <a:latin typeface="Times New Roman" pitchFamily="18" charset="0"/>
                          <a:cs typeface="Times New Roman" pitchFamily="18" charset="0"/>
                        </a:rPr>
                        <a:t>9.68 (43)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r>
              <a:tr h="701280">
                <a:tc>
                  <a:txBody>
                    <a:bodyPr/>
                    <a:lstStyle/>
                    <a:p>
                      <a:pPr algn="l" fontAlgn="t"/>
                      <a:r>
                        <a:rPr lang="en-US" sz="2800" b="1" i="0" u="none" strike="noStrike" dirty="0">
                          <a:latin typeface="Times New Roman" pitchFamily="18" charset="0"/>
                          <a:cs typeface="Times New Roman" pitchFamily="18" charset="0"/>
                        </a:rPr>
                        <a:t>Pelvis, frontal view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6.74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a:txBody>
                    <a:bodyPr/>
                    <a:lstStyle/>
                    <a:p>
                      <a:pPr algn="ctr" fontAlgn="t"/>
                      <a:r>
                        <a:rPr lang="en-US" altLang="ja-JP" sz="2800" b="1" i="0" u="none" strike="noStrike">
                          <a:latin typeface="Times New Roman" pitchFamily="18" charset="0"/>
                          <a:cs typeface="Times New Roman" pitchFamily="18" charset="0"/>
                        </a:rPr>
                        <a:t>5.12 (76)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3.10 (46)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2.49 (37)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2.42 (36)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2.41 (36)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2.52 (37)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3.12 (46)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2.01 (30)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701280">
                <a:tc>
                  <a:txBody>
                    <a:bodyPr/>
                    <a:lstStyle/>
                    <a:p>
                      <a:pPr algn="l" fontAlgn="t"/>
                      <a:r>
                        <a:rPr lang="en-US" sz="2800" b="1" i="0" u="none" strike="noStrike" dirty="0">
                          <a:latin typeface="Times New Roman" pitchFamily="18" charset="0"/>
                          <a:cs typeface="Times New Roman" pitchFamily="18" charset="0"/>
                        </a:rPr>
                        <a:t>Chest, high voltage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c>
                  <a:txBody>
                    <a:bodyPr/>
                    <a:lstStyle/>
                    <a:p>
                      <a:pPr algn="ctr" fontAlgn="t"/>
                      <a:r>
                        <a:rPr lang="en-US" altLang="ja-JP" sz="2800" b="1" i="0" u="none" strike="noStrike" dirty="0">
                          <a:latin typeface="Times New Roman" pitchFamily="18" charset="0"/>
                          <a:cs typeface="Times New Roman" pitchFamily="18" charset="0"/>
                        </a:rPr>
                        <a:t>0.23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c>
                  <a:txBody>
                    <a:bodyPr/>
                    <a:lstStyle/>
                    <a:p>
                      <a:pPr algn="ctr" fontAlgn="t"/>
                      <a:r>
                        <a:rPr lang="en-US" altLang="ja-JP" sz="2800" b="1" i="0" u="none" strike="noStrike">
                          <a:latin typeface="Times New Roman" pitchFamily="18" charset="0"/>
                          <a:cs typeface="Times New Roman" pitchFamily="18" charset="0"/>
                        </a:rPr>
                        <a:t>0.18 (78)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c>
                  <a:txBody>
                    <a:bodyPr/>
                    <a:lstStyle/>
                    <a:p>
                      <a:pPr algn="ctr" fontAlgn="t"/>
                      <a:r>
                        <a:rPr lang="en-US" altLang="ja-JP" sz="2800" b="1" i="0" u="none" strike="noStrike">
                          <a:latin typeface="Times New Roman" pitchFamily="18" charset="0"/>
                          <a:cs typeface="Times New Roman" pitchFamily="18" charset="0"/>
                        </a:rPr>
                        <a:t>0.13 (57)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c>
                  <a:txBody>
                    <a:bodyPr/>
                    <a:lstStyle/>
                    <a:p>
                      <a:pPr algn="ctr" fontAlgn="t"/>
                      <a:r>
                        <a:rPr lang="en-US" altLang="ja-JP" sz="2800" b="1" i="0" u="none" strike="noStrike">
                          <a:latin typeface="Times New Roman" pitchFamily="18" charset="0"/>
                          <a:cs typeface="Times New Roman" pitchFamily="18" charset="0"/>
                        </a:rPr>
                        <a:t>0.13 (57)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c>
                  <a:txBody>
                    <a:bodyPr/>
                    <a:lstStyle/>
                    <a:p>
                      <a:pPr algn="ctr" fontAlgn="t"/>
                      <a:r>
                        <a:rPr lang="en-US" altLang="ja-JP" sz="2800" b="1" i="0" u="none" strike="noStrike">
                          <a:latin typeface="Times New Roman" pitchFamily="18" charset="0"/>
                          <a:cs typeface="Times New Roman" pitchFamily="18" charset="0"/>
                        </a:rPr>
                        <a:t>0.18 (78)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c>
                  <a:txBody>
                    <a:bodyPr/>
                    <a:lstStyle/>
                    <a:p>
                      <a:pPr algn="ctr" fontAlgn="t"/>
                      <a:r>
                        <a:rPr lang="en-US" altLang="ja-JP" sz="2800" b="1" i="0" u="none" strike="noStrike" dirty="0">
                          <a:latin typeface="Times New Roman" pitchFamily="18" charset="0"/>
                          <a:cs typeface="Times New Roman" pitchFamily="18" charset="0"/>
                        </a:rPr>
                        <a:t>0.21 (91)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c>
                  <a:txBody>
                    <a:bodyPr/>
                    <a:lstStyle/>
                    <a:p>
                      <a:pPr algn="ctr" fontAlgn="t"/>
                      <a:r>
                        <a:rPr lang="en-US" altLang="ja-JP" sz="2800" b="1" i="0" u="none" strike="noStrike">
                          <a:latin typeface="Times New Roman" pitchFamily="18" charset="0"/>
                          <a:cs typeface="Times New Roman" pitchFamily="18" charset="0"/>
                        </a:rPr>
                        <a:t>0.22 (96)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c>
                  <a:txBody>
                    <a:bodyPr/>
                    <a:lstStyle/>
                    <a:p>
                      <a:pPr algn="ctr" fontAlgn="t"/>
                      <a:r>
                        <a:rPr lang="en-US" altLang="ja-JP" sz="2800" b="1" i="0" u="none" strike="noStrike">
                          <a:latin typeface="Times New Roman" pitchFamily="18" charset="0"/>
                          <a:cs typeface="Times New Roman" pitchFamily="18" charset="0"/>
                        </a:rPr>
                        <a:t>0.26 (113)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c>
                  <a:txBody>
                    <a:bodyPr/>
                    <a:lstStyle/>
                    <a:p>
                      <a:pPr algn="ctr" fontAlgn="t"/>
                      <a:r>
                        <a:rPr lang="en-US" altLang="ja-JP" sz="2800" b="1" i="0" u="none" strike="noStrike" dirty="0">
                          <a:latin typeface="Times New Roman" pitchFamily="18" charset="0"/>
                          <a:cs typeface="Times New Roman" pitchFamily="18" charset="0"/>
                        </a:rPr>
                        <a:t>0.22 (96)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9999"/>
                    </a:solidFill>
                  </a:tcPr>
                </a:tc>
              </a:tr>
              <a:tr h="701280">
                <a:tc>
                  <a:txBody>
                    <a:bodyPr/>
                    <a:lstStyle/>
                    <a:p>
                      <a:pPr algn="l" fontAlgn="t"/>
                      <a:r>
                        <a:rPr lang="en-US" sz="2800" b="1" i="0" u="none" strike="noStrike" dirty="0">
                          <a:latin typeface="Times New Roman" pitchFamily="18" charset="0"/>
                          <a:cs typeface="Times New Roman" pitchFamily="18" charset="0"/>
                        </a:rPr>
                        <a:t>Ankle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0.44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a:txBody>
                    <a:bodyPr/>
                    <a:lstStyle/>
                    <a:p>
                      <a:pPr algn="ctr" fontAlgn="t"/>
                      <a:r>
                        <a:rPr lang="en-US" altLang="ja-JP" sz="2800" b="1" i="0" u="none" strike="noStrike">
                          <a:latin typeface="Times New Roman" pitchFamily="18" charset="0"/>
                          <a:cs typeface="Times New Roman" pitchFamily="18" charset="0"/>
                        </a:rPr>
                        <a:t>0.31 (70)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0.21 (48)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0.17 (39)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0.21 (48)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0.20 (45)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0.19 (43)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0.21 (48)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0.17 (39)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918668">
                <a:tc>
                  <a:txBody>
                    <a:bodyPr/>
                    <a:lstStyle/>
                    <a:p>
                      <a:pPr algn="l" fontAlgn="t"/>
                      <a:r>
                        <a:rPr lang="en-US" sz="2800" b="1" i="0" u="none" strike="noStrike" dirty="0">
                          <a:latin typeface="Times New Roman" pitchFamily="18" charset="0"/>
                          <a:cs typeface="Times New Roman" pitchFamily="18" charset="0"/>
                        </a:rPr>
                        <a:t>Hip, small child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0.50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a:txBody>
                    <a:bodyPr/>
                    <a:lstStyle/>
                    <a:p>
                      <a:pPr algn="ctr" fontAlgn="t"/>
                      <a:r>
                        <a:rPr lang="en-US" altLang="ja-JP" sz="2800" b="1" i="0" u="none" strike="noStrike">
                          <a:latin typeface="Times New Roman" pitchFamily="18" charset="0"/>
                          <a:cs typeface="Times New Roman" pitchFamily="18" charset="0"/>
                        </a:rPr>
                        <a:t>0.37 (74)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0.23 (46)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0.12 (24)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0.13 (26)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0.19 (38)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0.14 (28)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0.19 (38)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0.15 (30.0)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701280">
                <a:tc>
                  <a:txBody>
                    <a:bodyPr/>
                    <a:lstStyle/>
                    <a:p>
                      <a:pPr algn="l" fontAlgn="t"/>
                      <a:r>
                        <a:rPr lang="en-US" sz="2800" b="1" i="0" u="none" strike="noStrike" dirty="0">
                          <a:latin typeface="Times New Roman" pitchFamily="18" charset="0"/>
                          <a:cs typeface="Times New Roman" pitchFamily="18" charset="0"/>
                        </a:rPr>
                        <a:t>Chest, small </a:t>
                      </a:r>
                      <a:r>
                        <a:rPr lang="en-US" sz="2800" b="1" i="0" u="none" strike="noStrike" dirty="0" err="1">
                          <a:latin typeface="Times New Roman" pitchFamily="18" charset="0"/>
                          <a:cs typeface="Times New Roman" pitchFamily="18" charset="0"/>
                        </a:rPr>
                        <a:t>chiid</a:t>
                      </a:r>
                      <a:endParaRPr lang="en-US" sz="2800" b="1" i="0" u="none" strike="noStrike" dirty="0">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0.56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a:txBody>
                    <a:bodyPr/>
                    <a:lstStyle/>
                    <a:p>
                      <a:pPr algn="ctr" fontAlgn="t"/>
                      <a:r>
                        <a:rPr lang="en-US" altLang="ja-JP" sz="2800" b="1" i="0" u="none" strike="noStrike" dirty="0">
                          <a:latin typeface="Times New Roman" pitchFamily="18" charset="0"/>
                          <a:cs typeface="Times New Roman" pitchFamily="18" charset="0"/>
                        </a:rPr>
                        <a:t>0.39 (69)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0.24 (43)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0.12 (21)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0.18 (32)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0.13 (23)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0.10 (18)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a:latin typeface="Times New Roman" pitchFamily="18" charset="0"/>
                          <a:cs typeface="Times New Roman" pitchFamily="18" charset="0"/>
                        </a:rPr>
                        <a:t>0.18 (32)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US" altLang="ja-JP" sz="2800" b="1" i="0" u="none" strike="noStrike" dirty="0">
                          <a:latin typeface="Times New Roman" pitchFamily="18" charset="0"/>
                          <a:cs typeface="Times New Roman" pitchFamily="18" charset="0"/>
                        </a:rPr>
                        <a:t>0.11 (20)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r>
              <a:tr h="701280">
                <a:tc>
                  <a:txBody>
                    <a:bodyPr/>
                    <a:lstStyle/>
                    <a:p>
                      <a:pPr algn="l" fontAlgn="t"/>
                      <a:r>
                        <a:rPr lang="en-US" sz="2800" b="1" i="0" u="none" strike="noStrike" dirty="0" err="1">
                          <a:latin typeface="Times New Roman" pitchFamily="18" charset="0"/>
                          <a:cs typeface="Times New Roman" pitchFamily="18" charset="0"/>
                        </a:rPr>
                        <a:t>Guthmann</a:t>
                      </a:r>
                      <a:endParaRPr lang="en-US" sz="2800" b="1" i="0" u="none" strike="noStrike" dirty="0">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24.26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16.74 (69)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7.28 (30)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5.58 (23)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t"/>
                      <a:r>
                        <a:rPr lang="en-US" altLang="ja-JP" sz="2800" b="1" i="0" u="none" strike="noStrike">
                          <a:latin typeface="Times New Roman" pitchFamily="18" charset="0"/>
                          <a:cs typeface="Times New Roman" pitchFamily="18" charset="0"/>
                        </a:rPr>
                        <a:t>6.49 (27)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t"/>
                      <a:r>
                        <a:rPr lang="en-US" altLang="ja-JP" sz="2800" b="1" i="0" u="none" strike="noStrike">
                          <a:latin typeface="Times New Roman" pitchFamily="18" charset="0"/>
                          <a:cs typeface="Times New Roman" pitchFamily="18" charset="0"/>
                        </a:rPr>
                        <a:t>6.26 (26)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t"/>
                      <a:r>
                        <a:rPr lang="en-US" altLang="ja-JP" sz="2800" b="1" i="0" u="none" strike="noStrike">
                          <a:latin typeface="Times New Roman" pitchFamily="18" charset="0"/>
                          <a:cs typeface="Times New Roman" pitchFamily="18" charset="0"/>
                        </a:rPr>
                        <a:t>4.30 (18)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t"/>
                      <a:r>
                        <a:rPr lang="en-US" altLang="ja-JP" sz="2800" b="1" i="0" u="none" strike="noStrike">
                          <a:latin typeface="Times New Roman" pitchFamily="18" charset="0"/>
                          <a:cs typeface="Times New Roman" pitchFamily="18" charset="0"/>
                        </a:rPr>
                        <a:t>5.65 (23)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4.51 (19)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r>
              <a:tr h="701280">
                <a:tc>
                  <a:txBody>
                    <a:bodyPr/>
                    <a:lstStyle/>
                    <a:p>
                      <a:pPr algn="l" fontAlgn="t"/>
                      <a:r>
                        <a:rPr lang="en-US" sz="2800" b="1" i="0" u="none" strike="noStrike" dirty="0">
                          <a:latin typeface="Times New Roman" pitchFamily="18" charset="0"/>
                          <a:cs typeface="Times New Roman" pitchFamily="18" charset="0"/>
                        </a:rPr>
                        <a:t>Mammography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22.50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t"/>
                      <a:r>
                        <a:rPr lang="en-US" altLang="ja-JP" sz="2800" b="1" i="0" u="none" strike="noStrike">
                          <a:latin typeface="Times New Roman" pitchFamily="18" charset="0"/>
                          <a:cs typeface="Times New Roman" pitchFamily="18" charset="0"/>
                        </a:rPr>
                        <a:t>10.35 (46)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t"/>
                      <a:r>
                        <a:rPr lang="en-US" altLang="ja-JP" sz="2800" b="1" i="0" u="none" strike="noStrike">
                          <a:latin typeface="Times New Roman" pitchFamily="18" charset="0"/>
                          <a:cs typeface="Times New Roman" pitchFamily="18" charset="0"/>
                        </a:rPr>
                        <a:t>4.28 (19)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1.80 (8)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1.42 (6)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1.46 (6)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1.44 (6)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1.61 (7)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t"/>
                      <a:r>
                        <a:rPr lang="en-US" altLang="ja-JP" sz="2800" b="1" i="0" u="none" strike="noStrike" dirty="0">
                          <a:latin typeface="Times New Roman" pitchFamily="18" charset="0"/>
                          <a:cs typeface="Times New Roman" pitchFamily="18" charset="0"/>
                        </a:rPr>
                        <a:t>1.58((7)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40000"/>
                        <a:lumOff val="60000"/>
                      </a:schemeClr>
                    </a:solidFill>
                  </a:tcPr>
                </a:tc>
              </a:tr>
            </a:tbl>
          </a:graphicData>
        </a:graphic>
      </p:graphicFrame>
      <p:pic>
        <p:nvPicPr>
          <p:cNvPr id="13823" name="Picture 4"/>
          <p:cNvPicPr>
            <a:picLocks noChangeAspect="1" noChangeArrowheads="1"/>
          </p:cNvPicPr>
          <p:nvPr/>
        </p:nvPicPr>
        <p:blipFill>
          <a:blip r:embed="rId5"/>
          <a:srcRect/>
          <a:stretch>
            <a:fillRect/>
          </a:stretch>
        </p:blipFill>
        <p:spPr bwMode="auto">
          <a:xfrm>
            <a:off x="20450175" y="41157525"/>
            <a:ext cx="11172825" cy="6429375"/>
          </a:xfrm>
          <a:prstGeom prst="rect">
            <a:avLst/>
          </a:prstGeom>
          <a:noFill/>
          <a:ln w="9525">
            <a:noFill/>
            <a:miter lim="800000"/>
            <a:headEnd/>
            <a:tailEnd/>
          </a:ln>
        </p:spPr>
      </p:pic>
      <p:sp>
        <p:nvSpPr>
          <p:cNvPr id="13824" name="正方形/長方形 35"/>
          <p:cNvSpPr>
            <a:spLocks noChangeArrowheads="1"/>
          </p:cNvSpPr>
          <p:nvPr/>
        </p:nvSpPr>
        <p:spPr bwMode="auto">
          <a:xfrm>
            <a:off x="23474363" y="22290088"/>
            <a:ext cx="8569325" cy="954087"/>
          </a:xfrm>
          <a:prstGeom prst="rect">
            <a:avLst/>
          </a:prstGeom>
          <a:solidFill>
            <a:schemeClr val="bg2"/>
          </a:solidFill>
          <a:ln w="9525">
            <a:noFill/>
            <a:miter lim="800000"/>
            <a:headEnd/>
            <a:tailEnd/>
          </a:ln>
        </p:spPr>
        <p:txBody>
          <a:bodyPr>
            <a:spAutoFit/>
          </a:bodyPr>
          <a:lstStyle/>
          <a:p>
            <a:r>
              <a:rPr lang="en-US" altLang="ja-JP" sz="2800" b="1" i="1">
                <a:latin typeface="Calibri" pitchFamily="34" charset="0"/>
              </a:rPr>
              <a:t>Fig. 1. Type of image receptor, availability of diagnostic monitoring, and type of radiation generator.</a:t>
            </a:r>
            <a:endParaRPr lang="ja-JP" altLang="en-US" sz="2800" b="1" i="1">
              <a:latin typeface="Calibri" pitchFamily="34" charset="0"/>
            </a:endParaRPr>
          </a:p>
        </p:txBody>
      </p:sp>
      <p:sp>
        <p:nvSpPr>
          <p:cNvPr id="13825" name="テキスト ボックス 16"/>
          <p:cNvSpPr txBox="1">
            <a:spLocks noChangeArrowheads="1"/>
          </p:cNvSpPr>
          <p:nvPr/>
        </p:nvSpPr>
        <p:spPr bwMode="auto">
          <a:xfrm>
            <a:off x="20810538" y="47782163"/>
            <a:ext cx="10615612" cy="646112"/>
          </a:xfrm>
          <a:prstGeom prst="rect">
            <a:avLst/>
          </a:prstGeom>
          <a:solidFill>
            <a:schemeClr val="bg2"/>
          </a:solidFill>
          <a:ln w="9525">
            <a:noFill/>
            <a:miter lim="800000"/>
            <a:headEnd/>
            <a:tailEnd/>
          </a:ln>
        </p:spPr>
        <p:txBody>
          <a:bodyPr wrap="none">
            <a:spAutoFit/>
          </a:bodyPr>
          <a:lstStyle/>
          <a:p>
            <a:r>
              <a:rPr lang="en-US" altLang="ja-JP" sz="3600" b="1" i="1">
                <a:latin typeface="Calibri" pitchFamily="34" charset="0"/>
              </a:rPr>
              <a:t>Fig. 2. The doses  of representative 4 sites (1974-2011) </a:t>
            </a:r>
            <a:endParaRPr lang="ja-JP" altLang="en-US" sz="3600" b="1" i="1">
              <a:latin typeface="Calibri" pitchFamily="34" charset="0"/>
            </a:endParaRPr>
          </a:p>
        </p:txBody>
      </p:sp>
      <p:sp>
        <p:nvSpPr>
          <p:cNvPr id="13826" name="正方形/長方形 37"/>
          <p:cNvSpPr>
            <a:spLocks noChangeArrowheads="1"/>
          </p:cNvSpPr>
          <p:nvPr/>
        </p:nvSpPr>
        <p:spPr bwMode="auto">
          <a:xfrm>
            <a:off x="23331488" y="6089650"/>
            <a:ext cx="8043862" cy="692150"/>
          </a:xfrm>
          <a:prstGeom prst="rect">
            <a:avLst/>
          </a:prstGeom>
          <a:solidFill>
            <a:schemeClr val="bg2"/>
          </a:solidFill>
          <a:ln w="9525">
            <a:noFill/>
            <a:miter lim="800000"/>
            <a:headEnd/>
            <a:tailEnd/>
          </a:ln>
        </p:spPr>
        <p:txBody>
          <a:bodyPr wrap="none">
            <a:spAutoFit/>
          </a:bodyPr>
          <a:lstStyle/>
          <a:p>
            <a:r>
              <a:rPr lang="en-US" altLang="ja-JP">
                <a:latin typeface="Calibri" pitchFamily="34" charset="0"/>
              </a:rPr>
              <a:t>IRPA13 Abstract Notification:  2353112</a:t>
            </a:r>
            <a:endParaRPr lang="ja-JP" altLang="en-US">
              <a:latin typeface="Calibri" pitchFamily="34" charset="0"/>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1614</Words>
  <Application>Microsoft Office PowerPoint</Application>
  <PresentationFormat>Custom</PresentationFormat>
  <Paragraphs>459</Paragraphs>
  <Slides>1</Slides>
  <Notes>0</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1</vt:i4>
      </vt:variant>
    </vt:vector>
  </HeadingPairs>
  <TitlesOfParts>
    <vt:vector size="8" baseType="lpstr">
      <vt:lpstr>Calibri</vt:lpstr>
      <vt:lpstr>ＭＳ Ｐゴシック</vt:lpstr>
      <vt:lpstr>Arial</vt:lpstr>
      <vt:lpstr>Times New Roman</vt:lpstr>
      <vt:lpstr>ＭＳ ゴシック</vt:lpstr>
      <vt:lpstr>HG丸ｺﾞｼｯｸM-PRO</vt:lpstr>
      <vt:lpstr>Office テーマ</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suzuki090528</dc:creator>
  <cp:lastModifiedBy>kirsty.mccoll</cp:lastModifiedBy>
  <cp:revision>40</cp:revision>
  <dcterms:created xsi:type="dcterms:W3CDTF">2012-02-23T09:10:20Z</dcterms:created>
  <dcterms:modified xsi:type="dcterms:W3CDTF">2012-04-25T11:05:16Z</dcterms:modified>
</cp:coreProperties>
</file>