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78"/>
  </p:notesMasterIdLst>
  <p:handoutMasterIdLst>
    <p:handoutMasterId r:id="rId79"/>
  </p:handoutMasterIdLst>
  <p:sldIdLst>
    <p:sldId id="256" r:id="rId3"/>
    <p:sldId id="389" r:id="rId4"/>
    <p:sldId id="388" r:id="rId5"/>
    <p:sldId id="329" r:id="rId6"/>
    <p:sldId id="359" r:id="rId7"/>
    <p:sldId id="390" r:id="rId8"/>
    <p:sldId id="433" r:id="rId9"/>
    <p:sldId id="405" r:id="rId10"/>
    <p:sldId id="498" r:id="rId11"/>
    <p:sldId id="589" r:id="rId12"/>
    <p:sldId id="528" r:id="rId13"/>
    <p:sldId id="536" r:id="rId14"/>
    <p:sldId id="594" r:id="rId15"/>
    <p:sldId id="596" r:id="rId16"/>
    <p:sldId id="551" r:id="rId17"/>
    <p:sldId id="538" r:id="rId18"/>
    <p:sldId id="539" r:id="rId19"/>
    <p:sldId id="595" r:id="rId20"/>
    <p:sldId id="540" r:id="rId21"/>
    <p:sldId id="541" r:id="rId22"/>
    <p:sldId id="593" r:id="rId23"/>
    <p:sldId id="542" r:id="rId24"/>
    <p:sldId id="605" r:id="rId25"/>
    <p:sldId id="566" r:id="rId26"/>
    <p:sldId id="407" r:id="rId27"/>
    <p:sldId id="406" r:id="rId28"/>
    <p:sldId id="431" r:id="rId29"/>
    <p:sldId id="435" r:id="rId30"/>
    <p:sldId id="577" r:id="rId31"/>
    <p:sldId id="576" r:id="rId32"/>
    <p:sldId id="501" r:id="rId33"/>
    <p:sldId id="438" r:id="rId34"/>
    <p:sldId id="499" r:id="rId35"/>
    <p:sldId id="500" r:id="rId36"/>
    <p:sldId id="530" r:id="rId37"/>
    <p:sldId id="448" r:id="rId38"/>
    <p:sldId id="533" r:id="rId39"/>
    <p:sldId id="447" r:id="rId40"/>
    <p:sldId id="534" r:id="rId41"/>
    <p:sldId id="442" r:id="rId42"/>
    <p:sldId id="408" r:id="rId43"/>
    <p:sldId id="510" r:id="rId44"/>
    <p:sldId id="512" r:id="rId45"/>
    <p:sldId id="514" r:id="rId46"/>
    <p:sldId id="515" r:id="rId47"/>
    <p:sldId id="578" r:id="rId48"/>
    <p:sldId id="560" r:id="rId49"/>
    <p:sldId id="456" r:id="rId50"/>
    <p:sldId id="568" r:id="rId51"/>
    <p:sldId id="556" r:id="rId52"/>
    <p:sldId id="555" r:id="rId53"/>
    <p:sldId id="455" r:id="rId54"/>
    <p:sldId id="522" r:id="rId55"/>
    <p:sldId id="521" r:id="rId56"/>
    <p:sldId id="523" r:id="rId57"/>
    <p:sldId id="457" r:id="rId58"/>
    <p:sldId id="421" r:id="rId59"/>
    <p:sldId id="420" r:id="rId60"/>
    <p:sldId id="518" r:id="rId61"/>
    <p:sldId id="519" r:id="rId62"/>
    <p:sldId id="423" r:id="rId63"/>
    <p:sldId id="418" r:id="rId64"/>
    <p:sldId id="419" r:id="rId65"/>
    <p:sldId id="569" r:id="rId66"/>
    <p:sldId id="404" r:id="rId67"/>
    <p:sldId id="464" r:id="rId68"/>
    <p:sldId id="481" r:id="rId69"/>
    <p:sldId id="553" r:id="rId70"/>
    <p:sldId id="463" r:id="rId71"/>
    <p:sldId id="583" r:id="rId72"/>
    <p:sldId id="461" r:id="rId73"/>
    <p:sldId id="395" r:id="rId74"/>
    <p:sldId id="564" r:id="rId75"/>
    <p:sldId id="565" r:id="rId76"/>
    <p:sldId id="319" r:id="rId77"/>
  </p:sldIdLst>
  <p:sldSz cx="9144000" cy="6858000" type="screen4x3"/>
  <p:notesSz cx="9144000" cy="6858000"/>
  <p:embeddedFontLst>
    <p:embeddedFont>
      <p:font typeface="Calibri" pitchFamily="34" charset="0"/>
      <p:regular r:id="rId80"/>
      <p:bold r:id="rId81"/>
      <p:italic r:id="rId82"/>
      <p:boldItalic r:id="rId83"/>
    </p:embeddedFont>
    <p:embeddedFont>
      <p:font typeface="Garamond" pitchFamily="18" charset="0"/>
      <p:regular r:id="rId84"/>
      <p:bold r:id="rId85"/>
      <p:italic r:id="rId86"/>
    </p:embeddedFont>
    <p:embeddedFont>
      <p:font typeface="Monotype Corsiva" pitchFamily="66" charset="0"/>
      <p:italic r:id="rId8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13671"/>
    <a:srgbClr val="000092"/>
    <a:srgbClr val="009900"/>
    <a:srgbClr val="336600"/>
    <a:srgbClr val="669900"/>
    <a:srgbClr val="FFFF00"/>
    <a:srgbClr val="00FFFF"/>
    <a:srgbClr val="65D313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984" autoAdjust="0"/>
  </p:normalViewPr>
  <p:slideViewPr>
    <p:cSldViewPr>
      <p:cViewPr>
        <p:scale>
          <a:sx n="90" d="100"/>
          <a:sy n="90" d="100"/>
        </p:scale>
        <p:origin x="-756" y="360"/>
      </p:cViewPr>
      <p:guideLst>
        <p:guide orient="horz" pos="4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notesViewPr>
    <p:cSldViewPr>
      <p:cViewPr varScale="1">
        <p:scale>
          <a:sx n="66" d="100"/>
          <a:sy n="66" d="100"/>
        </p:scale>
        <p:origin x="-2634" y="-120"/>
      </p:cViewPr>
      <p:guideLst>
        <p:guide orient="horz" pos="2160"/>
        <p:guide pos="288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font" Target="fonts/font5.fntdata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87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3.fntdata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863FE4-1859-44CC-9D60-77085F421BA0}" type="datetimeFigureOut">
              <a:rPr lang="en-US"/>
              <a:pPr>
                <a:defRPr/>
              </a:pPr>
              <a:t>5/12/2012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D2F52-5414-4E68-9FC4-83547DA90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4C4140-2EA1-469F-8F05-C73F5A320DB5}" type="datetimeFigureOut">
              <a:rPr lang="en-US"/>
              <a:pPr>
                <a:defRPr/>
              </a:pPr>
              <a:t>5/12/2012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This is a test of notes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082210-0716-462B-AEFC-FF6C148892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82210-0716-462B-AEFC-FF6C1488922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82210-0716-462B-AEFC-FF6C1488922B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82210-0716-462B-AEFC-FF6C1488922B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82210-0716-462B-AEFC-FF6C1488922B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82210-0716-462B-AEFC-FF6C1488922B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4BB9D-F5FB-4481-BE8D-448E3CC24B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DF5E71-A6B7-4487-B10B-F15659CA15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0E494-8832-4D9C-BE58-9D17B3A19A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98D7-386B-4847-81B4-948A5998AB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F166-A2CE-4BC4-8F3C-60FC2D33D4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BFA4-C9AD-4E56-83FE-4D32E45D40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D98B-28A0-45C2-9ECA-ECD2651FBC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241E-5FB9-4317-9BCF-6C5A4B057694}" type="datetimeFigureOut">
              <a:rPr lang="en-US"/>
              <a:pPr>
                <a:defRPr/>
              </a:pPr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C2DD-419B-4153-83C6-CBB4C3FB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84BD-CB8E-4000-A37C-A9FB9A981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FA61-17DD-4346-A139-E1D83C2B9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9D3C-2BEA-4D64-A37D-67049E0D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0E494-8832-4D9C-BE58-9D17B3A19A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D80A-A4C1-452A-9BDF-CA9F38E9D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5A4B-D8EB-4B43-BA32-EDDC3B468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944-2D0A-40D1-BFC7-0DF32B025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BC15-14D0-4F1A-BC0A-15EE49A92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BC68-19E8-4BFA-94DE-7D95942B3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AB58-D76A-4E0D-B4F3-A7137ECD7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0E2C-8C40-450D-8C24-062BC16D0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2D9D-91CA-422F-917C-875B905A4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rgbClr val="31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FD35-769D-4214-8C07-08509786E7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A52E-8A62-4A85-86C8-47324A945A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1EFB-90AD-4AFB-B9D8-64174C2093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55B4-0825-4E38-890E-CF3766C484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0E494-8832-4D9C-BE58-9D17B3A19A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0E494-8832-4D9C-BE58-9D17B3A19A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728" r:id="rId3"/>
    <p:sldLayoutId id="2147483749" r:id="rId4"/>
    <p:sldLayoutId id="2147483729" r:id="rId5"/>
    <p:sldLayoutId id="2147483730" r:id="rId6"/>
    <p:sldLayoutId id="2147483731" r:id="rId7"/>
    <p:sldLayoutId id="2147483732" r:id="rId8"/>
    <p:sldLayoutId id="2147483750" r:id="rId9"/>
    <p:sldLayoutId id="2147483752" r:id="rId10"/>
    <p:sldLayoutId id="2147483751" r:id="rId11"/>
    <p:sldLayoutId id="2147483733" r:id="rId12"/>
    <p:sldLayoutId id="2147483734" r:id="rId13"/>
    <p:sldLayoutId id="2147483735" r:id="rId14"/>
    <p:sldLayoutId id="2147483736" r:id="rId15"/>
    <p:sldLayoutId id="214748375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13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B50B96-492E-4149-968A-E889F7B4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49250" y="939803"/>
            <a:ext cx="8445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A Story of T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914650" y="3152778"/>
            <a:ext cx="3314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Richard V. Osborne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89004" y="4984753"/>
            <a:ext cx="7327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International Radiation Protection Association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Glasgow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2012  May 14</a:t>
            </a:r>
            <a:endParaRPr lang="en-GB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Days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75" y="482600"/>
            <a:ext cx="765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1950s – 1960s</a:t>
            </a:r>
          </a:p>
          <a:p>
            <a:r>
              <a:rPr lang="en-US" sz="2400" dirty="0" smtClean="0"/>
              <a:t>Tritium from weapons testing measured in precipitation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49375" y="1587500"/>
            <a:ext cx="7262049" cy="3983647"/>
            <a:chOff x="1349375" y="1311275"/>
            <a:chExt cx="7262049" cy="3983647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9375" y="1311275"/>
              <a:ext cx="6969125" cy="368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1613724" y="4833257"/>
              <a:ext cx="699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‘53       ‘55       ‘57       ‘59       ‘61       ‘63       ‘65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87850" y="5546725"/>
            <a:ext cx="80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775" y="6099175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IAEA. Environment Isotope Data No. 1 (1969); No. 2 (1970)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775" y="21399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287655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Bq/L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0257" y="1508166"/>
            <a:ext cx="699229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850"/>
              </a:spcAft>
            </a:pPr>
            <a:r>
              <a:rPr lang="en-US" sz="2400" dirty="0" smtClean="0"/>
              <a:t>700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600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500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400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300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200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100</a:t>
            </a:r>
          </a:p>
          <a:p>
            <a:pPr algn="r">
              <a:spcAft>
                <a:spcPts val="850"/>
              </a:spcAft>
            </a:pPr>
            <a:r>
              <a:rPr lang="en-US" sz="2400" dirty="0" smtClean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0100" y="19558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Ottawa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89000" y="666750"/>
            <a:ext cx="5348021" cy="4067084"/>
            <a:chOff x="889000" y="666750"/>
            <a:chExt cx="5348021" cy="4067084"/>
          </a:xfrm>
        </p:grpSpPr>
        <p:pic>
          <p:nvPicPr>
            <p:cNvPr id="9" name="Picture 8" descr="CRNL 60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00" y="666750"/>
              <a:ext cx="5348021" cy="40670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20634" y="4251951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~1962</a:t>
              </a:r>
            </a:p>
          </p:txBody>
        </p:sp>
      </p:grpSp>
      <p:pic>
        <p:nvPicPr>
          <p:cNvPr id="10" name="Picture 9" descr="CRNLrec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0" y="666750"/>
            <a:ext cx="5340350" cy="4061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000" y="2416175"/>
            <a:ext cx="718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FF00"/>
                </a:solidFill>
              </a:rPr>
              <a:t>Savannah River, USA</a:t>
            </a:r>
          </a:p>
          <a:p>
            <a:pPr marL="457200" indent="-457200"/>
            <a:r>
              <a:rPr lang="en-US" sz="2400" dirty="0" smtClean="0"/>
              <a:t>First of five reactors; HW moderated and cooled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9000" y="4810125"/>
            <a:ext cx="6672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Workplace concerns in the early 1960s:</a:t>
            </a:r>
          </a:p>
          <a:p>
            <a:pPr lvl="5"/>
            <a:r>
              <a:rPr lang="en-US" sz="2400" dirty="0" smtClean="0"/>
              <a:t>Measurement and monitoring</a:t>
            </a:r>
          </a:p>
          <a:p>
            <a:pPr lvl="5"/>
            <a:r>
              <a:rPr lang="en-US" sz="2400" dirty="0" smtClean="0"/>
              <a:t>Skin absorption</a:t>
            </a:r>
          </a:p>
          <a:p>
            <a:pPr lvl="5"/>
            <a:r>
              <a:rPr lang="en-US" sz="2400" dirty="0" smtClean="0"/>
              <a:t>Dosimetry</a:t>
            </a:r>
          </a:p>
          <a:p>
            <a:r>
              <a:rPr lang="en-US" sz="2400" dirty="0" smtClean="0"/>
              <a:t>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Days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0" y="1035050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1950s – 1960s</a:t>
            </a:r>
          </a:p>
          <a:p>
            <a:r>
              <a:rPr lang="en-US" sz="2400" dirty="0" smtClean="0"/>
              <a:t>Occupational doses from tritium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925" y="4902200"/>
            <a:ext cx="7749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AECL Chalk River Nuclear Laboratories, Canada</a:t>
            </a:r>
          </a:p>
          <a:p>
            <a:r>
              <a:rPr lang="en-US" sz="2400" dirty="0" smtClean="0"/>
              <a:t>NRX; HW moderated; NRU; HW moderated and cooled</a:t>
            </a:r>
          </a:p>
          <a:p>
            <a:pPr marL="457200" indent="-457200"/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9000" y="666750"/>
            <a:ext cx="736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	Adequate sensitivity:</a:t>
            </a:r>
          </a:p>
          <a:p>
            <a:r>
              <a:rPr lang="en-US" sz="2400" dirty="0" smtClean="0"/>
              <a:t>		Constraint of short range of tritium beta</a:t>
            </a:r>
          </a:p>
          <a:p>
            <a:r>
              <a:rPr lang="en-US" sz="2400" dirty="0" smtClean="0"/>
              <a:t>	Discrimination against:</a:t>
            </a:r>
          </a:p>
          <a:p>
            <a:r>
              <a:rPr lang="en-US" sz="2400" dirty="0" smtClean="0"/>
              <a:t>		Gamma</a:t>
            </a:r>
          </a:p>
          <a:p>
            <a:r>
              <a:rPr lang="en-US" sz="2400" dirty="0" smtClean="0"/>
              <a:t>		Noble gases (e.g., </a:t>
            </a:r>
            <a:r>
              <a:rPr lang="en-US" sz="2400" baseline="30000" dirty="0" smtClean="0"/>
              <a:t>41</a:t>
            </a:r>
            <a:r>
              <a:rPr lang="en-US" sz="2400" dirty="0" smtClean="0"/>
              <a:t>Ar,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Kr,</a:t>
            </a:r>
            <a:r>
              <a:rPr lang="en-US" sz="2400" baseline="30000" dirty="0" smtClean="0"/>
              <a:t>133</a:t>
            </a:r>
            <a:r>
              <a:rPr lang="en-US" sz="2400" dirty="0" smtClean="0"/>
              <a:t>Xe)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000" y="6667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Air monitoring needs:</a:t>
            </a:r>
          </a:p>
          <a:p>
            <a:r>
              <a:rPr lang="en-US" sz="2400" dirty="0" smtClean="0"/>
              <a:t>	Practical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65225" y="1955800"/>
            <a:ext cx="74580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“</a:t>
            </a:r>
            <a:r>
              <a:rPr lang="en-US" sz="2800" i="1" dirty="0" smtClean="0">
                <a:solidFill>
                  <a:srgbClr val="FFFF00"/>
                </a:solidFill>
              </a:rPr>
              <a:t>Handsome is as handsome does”   </a:t>
            </a:r>
          </a:p>
          <a:p>
            <a:r>
              <a:rPr lang="en-US" sz="2400" i="1" dirty="0" smtClean="0">
                <a:solidFill>
                  <a:srgbClr val="FFFF00"/>
                </a:solidFill>
              </a:rPr>
              <a:t>				</a:t>
            </a:r>
            <a:r>
              <a:rPr lang="en-US" i="1" dirty="0" smtClean="0">
                <a:solidFill>
                  <a:srgbClr val="FFFF00"/>
                </a:solidFill>
              </a:rPr>
              <a:t>Chaucer. Canterbury tales (~1387)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925" y="4257675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Basis for current methods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925" y="3521075"/>
            <a:ext cx="801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Development late 1950s into 1980s in R &amp; D laboratories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3525" y="5638800"/>
            <a:ext cx="635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Marsh. Development of techniques . . .  for tritium analysis. PhD thesis, University of Southampton. (2010)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rgbClr val="FFFF00"/>
                </a:solidFill>
              </a:rPr>
              <a:t>Measurement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525" y="5270500"/>
            <a:ext cx="42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Wood et al. Health Phys. 65 610 (1993)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3525" y="4902200"/>
            <a:ext cx="640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NCRP.  Tritium measurement techniques, Report 47  (1976)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5575" y="6492875"/>
            <a:ext cx="2133600" cy="365125"/>
          </a:xfr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2" y="1127125"/>
            <a:ext cx="2743200" cy="1015663"/>
          </a:xfrm>
          <a:prstGeom prst="rect">
            <a:avLst/>
          </a:prstGeom>
          <a:solidFill>
            <a:srgbClr val="336699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Detection in</a:t>
            </a:r>
          </a:p>
          <a:p>
            <a:pPr algn="ctr"/>
            <a:r>
              <a:rPr lang="en-US" sz="2000" dirty="0" smtClean="0"/>
              <a:t>gaseous phase</a:t>
            </a:r>
          </a:p>
          <a:p>
            <a:pPr algn="ctr"/>
            <a:r>
              <a:rPr lang="en-US" sz="2000" dirty="0" smtClean="0"/>
              <a:t>HT/HTO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2400" y="2142788"/>
            <a:ext cx="2743202" cy="2701726"/>
            <a:chOff x="152400" y="2142788"/>
            <a:chExt cx="2743202" cy="2701726"/>
          </a:xfrm>
        </p:grpSpPr>
        <p:sp>
          <p:nvSpPr>
            <p:cNvPr id="15" name="TextBox 14"/>
            <p:cNvSpPr txBox="1"/>
            <p:nvPr/>
          </p:nvSpPr>
          <p:spPr>
            <a:xfrm>
              <a:off x="152400" y="3521075"/>
              <a:ext cx="2743200" cy="1323439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Ionization chamber</a:t>
              </a:r>
            </a:p>
            <a:p>
              <a:pPr algn="ctr"/>
              <a:r>
                <a:rPr lang="en-US" sz="2000" dirty="0" smtClean="0"/>
                <a:t>Proportional counter</a:t>
              </a:r>
            </a:p>
            <a:p>
              <a:pPr algn="ctr"/>
              <a:r>
                <a:rPr lang="en-US" sz="2000" dirty="0" smtClean="0"/>
                <a:t>Plastic scintillator</a:t>
              </a:r>
            </a:p>
            <a:p>
              <a:pPr algn="ctr"/>
              <a:r>
                <a:rPr lang="en-US" sz="2000" dirty="0" smtClean="0"/>
                <a:t>Solid state detector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52402" y="2142788"/>
              <a:ext cx="2743200" cy="1389052"/>
              <a:chOff x="152402" y="2142788"/>
              <a:chExt cx="2743200" cy="138905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2402" y="2508250"/>
                <a:ext cx="2743200" cy="707886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Flow-through</a:t>
                </a:r>
              </a:p>
              <a:p>
                <a:pPr algn="ctr"/>
                <a:r>
                  <a:rPr lang="en-US" sz="2000" dirty="0" smtClean="0"/>
                  <a:t>detectors</a:t>
                </a:r>
              </a:p>
            </p:txBody>
          </p:sp>
          <p:cxnSp>
            <p:nvCxnSpPr>
              <p:cNvPr id="47" name="Straight Connector 46"/>
              <p:cNvCxnSpPr>
                <a:stCxn id="17" idx="2"/>
                <a:endCxn id="33" idx="0"/>
              </p:cNvCxnSpPr>
              <p:nvPr/>
            </p:nvCxnSpPr>
            <p:spPr>
              <a:xfrm rot="5400000">
                <a:off x="1341271" y="2325519"/>
                <a:ext cx="36546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1351272" y="3380964"/>
                <a:ext cx="30175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5575" y="6492875"/>
            <a:ext cx="2133600" cy="365125"/>
          </a:xfr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52400" y="1127125"/>
            <a:ext cx="2743202" cy="3717389"/>
            <a:chOff x="336548" y="1035050"/>
            <a:chExt cx="2743202" cy="3717389"/>
          </a:xfrm>
        </p:grpSpPr>
        <p:sp>
          <p:nvSpPr>
            <p:cNvPr id="17" name="TextBox 16"/>
            <p:cNvSpPr txBox="1"/>
            <p:nvPr/>
          </p:nvSpPr>
          <p:spPr>
            <a:xfrm>
              <a:off x="336550" y="1035050"/>
              <a:ext cx="2743200" cy="1015663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Detection in</a:t>
              </a:r>
            </a:p>
            <a:p>
              <a:pPr algn="ctr"/>
              <a:r>
                <a:rPr lang="en-US" sz="2000" dirty="0" smtClean="0"/>
                <a:t>gaseous phase</a:t>
              </a:r>
            </a:p>
            <a:p>
              <a:pPr algn="ctr"/>
              <a:r>
                <a:rPr lang="en-US" sz="2000" dirty="0" smtClean="0"/>
                <a:t>HT/HTO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548" y="3429000"/>
              <a:ext cx="2743200" cy="1323439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Ionization chamber</a:t>
              </a:r>
            </a:p>
            <a:p>
              <a:pPr algn="ctr"/>
              <a:r>
                <a:rPr lang="en-US" sz="2000" dirty="0" smtClean="0"/>
                <a:t>Proportional counter</a:t>
              </a:r>
            </a:p>
            <a:p>
              <a:pPr algn="ctr"/>
              <a:r>
                <a:rPr lang="en-US" sz="2000" dirty="0" smtClean="0"/>
                <a:t>Plastic scintillator</a:t>
              </a:r>
            </a:p>
            <a:p>
              <a:pPr algn="ctr"/>
              <a:r>
                <a:rPr lang="en-US" sz="2000" dirty="0" smtClean="0"/>
                <a:t>Solid state detector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6550" y="2416175"/>
              <a:ext cx="274320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Flow-through</a:t>
              </a:r>
            </a:p>
            <a:p>
              <a:pPr algn="ctr"/>
              <a:r>
                <a:rPr lang="en-US" sz="2000" dirty="0" smtClean="0"/>
                <a:t>detectors</a:t>
              </a:r>
            </a:p>
          </p:txBody>
        </p:sp>
        <p:cxnSp>
          <p:nvCxnSpPr>
            <p:cNvPr id="47" name="Straight Connector 46"/>
            <p:cNvCxnSpPr>
              <a:stCxn id="17" idx="2"/>
              <a:endCxn id="33" idx="0"/>
            </p:cNvCxnSpPr>
            <p:nvPr/>
          </p:nvCxnSpPr>
          <p:spPr>
            <a:xfrm rot="5400000">
              <a:off x="1525419" y="2233444"/>
              <a:ext cx="3654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535420" y="3288889"/>
              <a:ext cx="30175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2600" y="895353"/>
            <a:ext cx="4889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rgbClr val="FFFF00"/>
                </a:solidFill>
              </a:rPr>
              <a:t>Flow through ionization chamber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796925" y="1679575"/>
            <a:ext cx="398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Bq tritium produces 25 </a:t>
            </a:r>
            <a:r>
              <a:rPr lang="en-US" sz="2400" dirty="0" err="1" smtClean="0"/>
              <a:t>aA</a:t>
            </a:r>
            <a:endParaRPr lang="en-US" sz="2400" dirty="0" smtClean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25" y="2508250"/>
            <a:ext cx="6815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DAC (0.3 MBq/m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1 litre ionization chamber gives  7.5 </a:t>
            </a:r>
            <a:r>
              <a:rPr lang="en-US" sz="2400" dirty="0" err="1" smtClean="0"/>
              <a:t>fA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40 litre     . . .  . . .  . . .  . . .  . . .     0.3 </a:t>
            </a:r>
            <a:r>
              <a:rPr lang="en-US" sz="2400" dirty="0" err="1" smtClean="0"/>
              <a:t>pA</a:t>
            </a:r>
            <a:r>
              <a:rPr lang="en-US" sz="2400" dirty="0" smtClean="0"/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925" y="4165600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current from 0.8 µSv/h gamma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ioncham 1_edit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4" y="1117600"/>
            <a:ext cx="3733171" cy="42169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2600" y="895353"/>
            <a:ext cx="4889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rgbClr val="FFFF00"/>
                </a:solidFill>
              </a:rPr>
              <a:t>Flow through ionization chamber</a:t>
            </a:r>
            <a:endParaRPr lang="en-US" sz="1600" dirty="0"/>
          </a:p>
        </p:txBody>
      </p:sp>
      <p:grpSp>
        <p:nvGrpSpPr>
          <p:cNvPr id="2" name="Group 83"/>
          <p:cNvGrpSpPr/>
          <p:nvPr/>
        </p:nvGrpSpPr>
        <p:grpSpPr>
          <a:xfrm>
            <a:off x="260350" y="1473202"/>
            <a:ext cx="4504998" cy="4369832"/>
            <a:chOff x="260350" y="1473200"/>
            <a:chExt cx="4504998" cy="4369832"/>
          </a:xfrm>
        </p:grpSpPr>
        <p:grpSp>
          <p:nvGrpSpPr>
            <p:cNvPr id="4" name="Group 79"/>
            <p:cNvGrpSpPr/>
            <p:nvPr/>
          </p:nvGrpSpPr>
          <p:grpSpPr>
            <a:xfrm>
              <a:off x="2471433" y="2689914"/>
              <a:ext cx="552107" cy="2013914"/>
              <a:chOff x="2471433" y="2689914"/>
              <a:chExt cx="552107" cy="2013914"/>
            </a:xfrm>
          </p:grpSpPr>
          <p:sp>
            <p:nvSpPr>
              <p:cNvPr id="38" name="Flowchart: Delay 37"/>
              <p:cNvSpPr/>
              <p:nvPr/>
            </p:nvSpPr>
            <p:spPr>
              <a:xfrm rot="16200000">
                <a:off x="2474900" y="2689914"/>
                <a:ext cx="548640" cy="548640"/>
              </a:xfrm>
              <a:prstGeom prst="flowChartDelay">
                <a:avLst/>
              </a:prstGeom>
              <a:solidFill>
                <a:srgbClr val="B2B2B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71433" y="3178304"/>
                <a:ext cx="548640" cy="1525524"/>
              </a:xfrm>
              <a:prstGeom prst="rect">
                <a:avLst/>
              </a:prstGeom>
              <a:solidFill>
                <a:srgbClr val="B2B2B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705100" y="1473200"/>
              <a:ext cx="200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40 L volumes</a:t>
              </a:r>
              <a:endParaRPr lang="en-US" sz="2400" dirty="0">
                <a:solidFill>
                  <a:srgbClr val="65D313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527300" y="1962150"/>
              <a:ext cx="400050" cy="133350"/>
            </a:xfrm>
            <a:prstGeom prst="straightConnector1">
              <a:avLst/>
            </a:prstGeom>
            <a:ln w="31750">
              <a:solidFill>
                <a:srgbClr val="65D3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71650" y="4806951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2771775" y="4918075"/>
              <a:ext cx="889000" cy="400050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6"/>
            <p:cNvGrpSpPr/>
            <p:nvPr/>
          </p:nvGrpSpPr>
          <p:grpSpPr>
            <a:xfrm>
              <a:off x="3549650" y="2940050"/>
              <a:ext cx="311150" cy="2089150"/>
              <a:chOff x="5016500" y="3117850"/>
              <a:chExt cx="311150" cy="208915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4283075" y="4162425"/>
                <a:ext cx="2089150" cy="0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016500" y="320675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016500" y="378460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016500" y="436245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7"/>
            <p:cNvGrpSpPr/>
            <p:nvPr/>
          </p:nvGrpSpPr>
          <p:grpSpPr>
            <a:xfrm flipH="1">
              <a:off x="1638300" y="2940050"/>
              <a:ext cx="311150" cy="2089150"/>
              <a:chOff x="5016500" y="3117850"/>
              <a:chExt cx="311150" cy="208915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4283075" y="4162425"/>
                <a:ext cx="2089150" cy="0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016500" y="320675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016500" y="378460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016500" y="4362450"/>
                <a:ext cx="31115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683000" y="2051051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CCFF"/>
                  </a:solidFill>
                </a:rPr>
                <a:t>Gamma</a:t>
              </a:r>
            </a:p>
            <a:p>
              <a:r>
                <a:rPr lang="en-US" dirty="0" smtClean="0">
                  <a:solidFill>
                    <a:srgbClr val="99CCFF"/>
                  </a:solidFill>
                </a:rPr>
                <a:t>chamber</a:t>
              </a:r>
              <a:endParaRPr lang="en-US" dirty="0">
                <a:solidFill>
                  <a:srgbClr val="99CCFF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>
              <a:off x="2593975" y="2073275"/>
              <a:ext cx="577850" cy="177800"/>
            </a:xfrm>
            <a:prstGeom prst="straightConnector1">
              <a:avLst/>
            </a:prstGeom>
            <a:ln w="31750">
              <a:solidFill>
                <a:srgbClr val="65D3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60350" y="1873251"/>
              <a:ext cx="1988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CCFF"/>
                  </a:solidFill>
                </a:rPr>
                <a:t>HTO plus gamma</a:t>
              </a:r>
            </a:p>
            <a:p>
              <a:r>
                <a:rPr lang="en-US" dirty="0" smtClean="0">
                  <a:solidFill>
                    <a:srgbClr val="99CCFF"/>
                  </a:solidFill>
                </a:rPr>
                <a:t>chamber</a:t>
              </a:r>
              <a:endParaRPr lang="en-US" dirty="0">
                <a:solidFill>
                  <a:srgbClr val="99CCFF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416050" y="2317750"/>
              <a:ext cx="622300" cy="311150"/>
            </a:xfrm>
            <a:prstGeom prst="straightConnector1">
              <a:avLst/>
            </a:prstGeom>
            <a:ln w="25400">
              <a:solidFill>
                <a:srgbClr val="99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V="1">
              <a:off x="3105150" y="2406650"/>
              <a:ext cx="711200" cy="355600"/>
            </a:xfrm>
            <a:prstGeom prst="straightConnector1">
              <a:avLst/>
            </a:prstGeom>
            <a:ln w="25400">
              <a:solidFill>
                <a:srgbClr val="99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82650" y="47625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 in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05250" y="471805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 out</a:t>
              </a:r>
              <a:endParaRPr lang="en-US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1704975" y="4829175"/>
              <a:ext cx="31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593975" y="4829175"/>
              <a:ext cx="3111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705100" y="4673600"/>
              <a:ext cx="35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endParaRPr lang="en-US" sz="3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2800" y="54737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Net current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1638300" y="850900"/>
            <a:ext cx="7505700" cy="5713634"/>
            <a:chOff x="1638300" y="850900"/>
            <a:chExt cx="7505700" cy="5713634"/>
          </a:xfrm>
        </p:grpSpPr>
        <p:pic>
          <p:nvPicPr>
            <p:cNvPr id="40" name="Picture 39" descr="40L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200" y="850900"/>
              <a:ext cx="1885950" cy="4953762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638300" y="5918203"/>
              <a:ext cx="750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Cowper and Osborne. Measurement of tritium in air in the presence of gamma radiation.  Proc. First Int. Cong. Rad. Prot.  (1966)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46"/>
          <p:cNvGrpSpPr/>
          <p:nvPr/>
        </p:nvGrpSpPr>
        <p:grpSpPr>
          <a:xfrm>
            <a:off x="4111625" y="850900"/>
            <a:ext cx="7273926" cy="5710456"/>
            <a:chOff x="4111625" y="850900"/>
            <a:chExt cx="7273926" cy="5710456"/>
          </a:xfrm>
        </p:grpSpPr>
        <p:pic>
          <p:nvPicPr>
            <p:cNvPr id="42" name="Picture 41" descr="40L no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850900"/>
              <a:ext cx="2872740" cy="493776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111625" y="5915025"/>
              <a:ext cx="7273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2012 March, Chalk River </a:t>
              </a:r>
            </a:p>
            <a:p>
              <a:r>
                <a:rPr lang="en-US" i="1" dirty="0" smtClean="0">
                  <a:solidFill>
                    <a:srgbClr val="FFFF00"/>
                  </a:solidFill>
                </a:rPr>
                <a:t>40L ionization chamber in operation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572000" y="3336925"/>
            <a:ext cx="3227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Noble gases:</a:t>
            </a:r>
          </a:p>
          <a:p>
            <a:r>
              <a:rPr lang="en-US" sz="2400" baseline="30000" dirty="0" smtClean="0"/>
              <a:t>       41</a:t>
            </a:r>
            <a:r>
              <a:rPr lang="en-US" sz="2400" dirty="0" smtClean="0"/>
              <a:t>A     5 x ionization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7475" y="2968625"/>
            <a:ext cx="184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98%</a:t>
            </a:r>
          </a:p>
          <a:p>
            <a:pPr algn="ctr"/>
            <a:r>
              <a:rPr lang="en-US" sz="2400" dirty="0" smtClean="0"/>
              <a:t>gamma</a:t>
            </a:r>
          </a:p>
          <a:p>
            <a:pPr algn="ctr"/>
            <a:r>
              <a:rPr lang="en-US" sz="2400" dirty="0" smtClean="0"/>
              <a:t>cancellation</a:t>
            </a: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52070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4" grpId="2"/>
      <p:bldP spid="4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/>
          <p:cNvGrpSpPr/>
          <p:nvPr/>
        </p:nvGrpSpPr>
        <p:grpSpPr>
          <a:xfrm>
            <a:off x="1717676" y="762002"/>
            <a:ext cx="3509140" cy="4232272"/>
            <a:chOff x="1717672" y="762000"/>
            <a:chExt cx="3509140" cy="4232271"/>
          </a:xfrm>
        </p:grpSpPr>
        <p:grpSp>
          <p:nvGrpSpPr>
            <p:cNvPr id="4" name="Group 123"/>
            <p:cNvGrpSpPr/>
            <p:nvPr/>
          </p:nvGrpSpPr>
          <p:grpSpPr>
            <a:xfrm>
              <a:off x="1717672" y="762000"/>
              <a:ext cx="3509140" cy="4232271"/>
              <a:chOff x="1717672" y="762000"/>
              <a:chExt cx="3509140" cy="4232271"/>
            </a:xfrm>
          </p:grpSpPr>
          <p:grpSp>
            <p:nvGrpSpPr>
              <p:cNvPr id="5" name="Group 122"/>
              <p:cNvGrpSpPr/>
              <p:nvPr/>
            </p:nvGrpSpPr>
            <p:grpSpPr>
              <a:xfrm>
                <a:off x="2616200" y="762000"/>
                <a:ext cx="2610612" cy="4140196"/>
                <a:chOff x="2616200" y="762000"/>
                <a:chExt cx="2610612" cy="4140196"/>
              </a:xfrm>
            </p:grpSpPr>
            <p:pic>
              <p:nvPicPr>
                <p:cNvPr id="92" name="Picture 91" descr="ioncham 1_edited-1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616200" y="762000"/>
                  <a:ext cx="2610612" cy="2948940"/>
                </a:xfrm>
                <a:prstGeom prst="rect">
                  <a:avLst/>
                </a:prstGeom>
              </p:spPr>
            </p:pic>
            <p:cxnSp>
              <p:nvCxnSpPr>
                <p:cNvPr id="93" name="Straight Arrow Connector 92"/>
                <p:cNvCxnSpPr/>
                <p:nvPr/>
              </p:nvCxnSpPr>
              <p:spPr>
                <a:xfrm rot="5400000">
                  <a:off x="3013077" y="3521069"/>
                  <a:ext cx="1650997" cy="1111258"/>
                </a:xfrm>
                <a:prstGeom prst="straightConnector1">
                  <a:avLst/>
                </a:prstGeom>
                <a:ln w="34925">
                  <a:solidFill>
                    <a:srgbClr val="FFFF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4038600" y="1695450"/>
                  <a:ext cx="261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194050" y="4095750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149600" y="1428751"/>
                  <a:ext cx="311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endParaRPr lang="en-US" sz="2400" dirty="0"/>
                </a:p>
              </p:txBody>
            </p:sp>
            <p:grpSp>
              <p:nvGrpSpPr>
                <p:cNvPr id="6" name="Group 97"/>
                <p:cNvGrpSpPr/>
                <p:nvPr/>
              </p:nvGrpSpPr>
              <p:grpSpPr>
                <a:xfrm>
                  <a:off x="3416056" y="3244847"/>
                  <a:ext cx="1756011" cy="775059"/>
                  <a:chOff x="2615956" y="3289297"/>
                  <a:chExt cx="1756011" cy="775059"/>
                </a:xfrm>
              </p:grpSpPr>
              <p:cxnSp>
                <p:nvCxnSpPr>
                  <p:cNvPr id="99" name="Straight Arrow Connector 98"/>
                  <p:cNvCxnSpPr/>
                  <p:nvPr/>
                </p:nvCxnSpPr>
                <p:spPr>
                  <a:xfrm rot="5400000" flipH="1" flipV="1">
                    <a:off x="2232519" y="3679087"/>
                    <a:ext cx="768706" cy="1832"/>
                  </a:xfrm>
                  <a:prstGeom prst="straightConnector1">
                    <a:avLst/>
                  </a:prstGeom>
                  <a:ln w="412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Arrow Connector 99"/>
                  <p:cNvCxnSpPr/>
                  <p:nvPr/>
                </p:nvCxnSpPr>
                <p:spPr>
                  <a:xfrm rot="16200000" flipH="1" flipV="1">
                    <a:off x="3394869" y="3583781"/>
                    <a:ext cx="577850" cy="1588"/>
                  </a:xfrm>
                  <a:prstGeom prst="straightConnector1">
                    <a:avLst/>
                  </a:prstGeom>
                  <a:ln w="412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3771896" y="3289297"/>
                    <a:ext cx="60007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Air out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11" name="TextBox 110"/>
              <p:cNvSpPr txBox="1"/>
              <p:nvPr/>
            </p:nvSpPr>
            <p:spPr>
              <a:xfrm>
                <a:off x="2085971" y="3981447"/>
                <a:ext cx="14224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Desiccant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rot="10800000" flipV="1">
                <a:off x="1717672" y="4902197"/>
                <a:ext cx="1565275" cy="92074"/>
              </a:xfrm>
              <a:prstGeom prst="straightConnector1">
                <a:avLst/>
              </a:prstGeom>
              <a:ln w="3492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41"/>
            <p:cNvGrpSpPr/>
            <p:nvPr/>
          </p:nvGrpSpPr>
          <p:grpSpPr>
            <a:xfrm>
              <a:off x="3757596" y="1883298"/>
              <a:ext cx="365760" cy="1377951"/>
              <a:chOff x="1771650" y="1917699"/>
              <a:chExt cx="355600" cy="1377951"/>
            </a:xfrm>
            <a:solidFill>
              <a:srgbClr val="B2B2B2"/>
            </a:solidFill>
          </p:grpSpPr>
          <p:sp>
            <p:nvSpPr>
              <p:cNvPr id="143" name="Flowchart: Delay 142"/>
              <p:cNvSpPr/>
              <p:nvPr/>
            </p:nvSpPr>
            <p:spPr>
              <a:xfrm rot="16200000">
                <a:off x="1804987" y="1884362"/>
                <a:ext cx="288925" cy="355600"/>
              </a:xfrm>
              <a:prstGeom prst="flowChartDelay">
                <a:avLst/>
              </a:prstGeom>
              <a:grp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771650" y="2228850"/>
                <a:ext cx="355600" cy="1066800"/>
              </a:xfrm>
              <a:prstGeom prst="rect">
                <a:avLst/>
              </a:prstGeom>
              <a:grpFill/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7" name="Picture 56" descr="ioncham 2a_edit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0" y="806451"/>
            <a:ext cx="2610612" cy="2948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58" name="Picture 57" descr="ioncham 1_edit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950" y="806451"/>
            <a:ext cx="2610612" cy="2948940"/>
          </a:xfrm>
          <a:prstGeom prst="rect">
            <a:avLst/>
          </a:prstGeom>
        </p:spPr>
      </p:pic>
      <p:grpSp>
        <p:nvGrpSpPr>
          <p:cNvPr id="8" name="Group 53"/>
          <p:cNvGrpSpPr/>
          <p:nvPr/>
        </p:nvGrpSpPr>
        <p:grpSpPr>
          <a:xfrm>
            <a:off x="336550" y="1428750"/>
            <a:ext cx="8286750" cy="4246783"/>
            <a:chOff x="336550" y="1428750"/>
            <a:chExt cx="8286750" cy="4246783"/>
          </a:xfrm>
        </p:grpSpPr>
        <p:sp>
          <p:nvSpPr>
            <p:cNvPr id="38" name="TextBox 37"/>
            <p:cNvSpPr txBox="1"/>
            <p:nvPr/>
          </p:nvSpPr>
          <p:spPr>
            <a:xfrm>
              <a:off x="3190875" y="5029202"/>
              <a:ext cx="5432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Osborne and </a:t>
              </a:r>
              <a:r>
                <a:rPr lang="en-US" i="1" dirty="0" err="1" smtClean="0">
                  <a:solidFill>
                    <a:srgbClr val="FFFF00"/>
                  </a:solidFill>
                </a:rPr>
                <a:t>Coveart</a:t>
              </a:r>
              <a:r>
                <a:rPr lang="en-US" i="1" dirty="0" smtClean="0">
                  <a:solidFill>
                    <a:srgbClr val="FFFF00"/>
                  </a:solidFill>
                </a:rPr>
                <a:t>.  Proc. of 4th IRPA Congress, Paris, France, (1977).  </a:t>
              </a: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336550" y="1428750"/>
              <a:ext cx="7291296" cy="3658632"/>
              <a:chOff x="336550" y="1428750"/>
              <a:chExt cx="7291296" cy="3658632"/>
            </a:xfrm>
          </p:grpSpPr>
          <p:grpSp>
            <p:nvGrpSpPr>
              <p:cNvPr id="10" name="Group 54"/>
              <p:cNvGrpSpPr/>
              <p:nvPr/>
            </p:nvGrpSpPr>
            <p:grpSpPr>
              <a:xfrm>
                <a:off x="336550" y="1428750"/>
                <a:ext cx="7291296" cy="3658632"/>
                <a:chOff x="336550" y="1428750"/>
                <a:chExt cx="7291296" cy="3658632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5372100" y="1517650"/>
                  <a:ext cx="2255746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</a:rPr>
                    <a:t>Compensation</a:t>
                  </a:r>
                </a:p>
                <a:p>
                  <a:r>
                    <a:rPr lang="en-US" sz="2400" dirty="0" smtClean="0">
                      <a:solidFill>
                        <a:srgbClr val="FFFF00"/>
                      </a:solidFill>
                    </a:rPr>
                    <a:t>for gamma and</a:t>
                  </a:r>
                </a:p>
                <a:p>
                  <a:r>
                    <a:rPr lang="en-US" sz="2400" dirty="0" smtClean="0">
                      <a:solidFill>
                        <a:srgbClr val="FFFF00"/>
                      </a:solidFill>
                    </a:rPr>
                    <a:t>noble gases</a:t>
                  </a:r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149350" y="1473201"/>
                  <a:ext cx="311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+</a:t>
                  </a:r>
                  <a:endParaRPr lang="en-US" sz="2400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36550" y="4718050"/>
                  <a:ext cx="1377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00"/>
                      </a:solidFill>
                    </a:rPr>
                    <a:t>Net Current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66" name="Straight Arrow Connector 65"/>
                <p:cNvCxnSpPr/>
                <p:nvPr/>
              </p:nvCxnSpPr>
              <p:spPr>
                <a:xfrm rot="5400000">
                  <a:off x="1195269" y="3501937"/>
                  <a:ext cx="1462296" cy="969934"/>
                </a:xfrm>
                <a:prstGeom prst="straightConnector1">
                  <a:avLst/>
                </a:prstGeom>
                <a:ln w="3492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2038350" y="1651001"/>
                  <a:ext cx="2616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149350" y="142875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>
                <a:xfrm rot="5400000" flipH="1" flipV="1">
                  <a:off x="967791" y="3725339"/>
                  <a:ext cx="879535" cy="20159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rot="5400000">
                  <a:off x="2140449" y="3632589"/>
                  <a:ext cx="680929" cy="7053"/>
                </a:xfrm>
                <a:prstGeom prst="straightConnector1">
                  <a:avLst/>
                </a:prstGeom>
                <a:ln w="412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454504" y="3765610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Air in</a:t>
                  </a:r>
                  <a:endParaRPr lang="en-US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2546350" y="3244850"/>
                  <a:ext cx="6445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Air out</a:t>
                  </a:r>
                  <a:endParaRPr lang="en-US" dirty="0"/>
                </a:p>
              </p:txBody>
            </p:sp>
            <p:grpSp>
              <p:nvGrpSpPr>
                <p:cNvPr id="11" name="Group 140"/>
                <p:cNvGrpSpPr/>
                <p:nvPr/>
              </p:nvGrpSpPr>
              <p:grpSpPr>
                <a:xfrm>
                  <a:off x="1764792" y="1917700"/>
                  <a:ext cx="365760" cy="1377951"/>
                  <a:chOff x="1771650" y="1917699"/>
                  <a:chExt cx="355600" cy="1377951"/>
                </a:xfrm>
                <a:solidFill>
                  <a:srgbClr val="B2B2B2"/>
                </a:solidFill>
              </p:grpSpPr>
              <p:sp>
                <p:nvSpPr>
                  <p:cNvPr id="138" name="Flowchart: Delay 137"/>
                  <p:cNvSpPr/>
                  <p:nvPr/>
                </p:nvSpPr>
                <p:spPr>
                  <a:xfrm rot="16200000">
                    <a:off x="1804987" y="1884362"/>
                    <a:ext cx="288925" cy="355600"/>
                  </a:xfrm>
                  <a:prstGeom prst="flowChartDelay">
                    <a:avLst/>
                  </a:prstGeom>
                  <a:grpFill/>
                  <a:ln>
                    <a:solidFill>
                      <a:srgbClr val="B2B2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1771650" y="2228850"/>
                    <a:ext cx="355600" cy="1066800"/>
                  </a:xfrm>
                  <a:prstGeom prst="rect">
                    <a:avLst/>
                  </a:prstGeom>
                  <a:grpFill/>
                  <a:ln>
                    <a:solidFill>
                      <a:srgbClr val="B2B2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50" name="Straight Arrow Connector 49"/>
              <p:cNvCxnSpPr/>
              <p:nvPr/>
            </p:nvCxnSpPr>
            <p:spPr>
              <a:xfrm>
                <a:off x="889000" y="4165600"/>
                <a:ext cx="1222375" cy="158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5400675" y="3152775"/>
            <a:ext cx="359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Measured</a:t>
            </a:r>
          </a:p>
          <a:p>
            <a:r>
              <a:rPr lang="en-US" sz="2400" dirty="0" smtClean="0"/>
              <a:t>compensation ~ 99%</a:t>
            </a: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5575" y="6492875"/>
            <a:ext cx="2133600" cy="365125"/>
          </a:xfr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0252" y="1056904"/>
            <a:ext cx="5577840" cy="1014984"/>
          </a:xfrm>
          <a:prstGeom prst="rect">
            <a:avLst/>
          </a:prstGeom>
          <a:solidFill>
            <a:srgbClr val="336699"/>
          </a:solidFill>
          <a:ln w="1905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Detection in liquid phase</a:t>
            </a:r>
          </a:p>
          <a:p>
            <a:pPr algn="ctr"/>
            <a:r>
              <a:rPr lang="en-US" sz="2000" dirty="0" smtClean="0"/>
              <a:t>HTO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17719" y="2048055"/>
            <a:ext cx="2743200" cy="2709317"/>
            <a:chOff x="3217719" y="2048055"/>
            <a:chExt cx="2743200" cy="2709317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3989042" y="2230786"/>
              <a:ext cx="3654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V="1">
              <a:off x="3980152" y="3836528"/>
              <a:ext cx="365760" cy="195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59530" y="2398816"/>
              <a:ext cx="2025650" cy="1323439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Air/water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continuous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flow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exchanger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17719" y="4049486"/>
              <a:ext cx="274320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Plastic scintillator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Liquid scintillator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36548" y="1035050"/>
            <a:ext cx="2743202" cy="3717389"/>
            <a:chOff x="336548" y="1035050"/>
            <a:chExt cx="2743202" cy="3717389"/>
          </a:xfrm>
        </p:grpSpPr>
        <p:sp>
          <p:nvSpPr>
            <p:cNvPr id="17" name="TextBox 16"/>
            <p:cNvSpPr txBox="1"/>
            <p:nvPr/>
          </p:nvSpPr>
          <p:spPr>
            <a:xfrm>
              <a:off x="336550" y="1035050"/>
              <a:ext cx="2743200" cy="1015663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Detection in</a:t>
              </a:r>
            </a:p>
            <a:p>
              <a:pPr algn="ctr"/>
              <a:r>
                <a:rPr lang="en-US" sz="2000" dirty="0" smtClean="0"/>
                <a:t>gaseous phase</a:t>
              </a:r>
            </a:p>
            <a:p>
              <a:pPr algn="ctr"/>
              <a:r>
                <a:rPr lang="en-US" sz="2000" dirty="0" smtClean="0"/>
                <a:t>HT/HTO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548" y="3429000"/>
              <a:ext cx="2743200" cy="1323439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Ionization chamber</a:t>
              </a:r>
            </a:p>
            <a:p>
              <a:pPr algn="ctr"/>
              <a:r>
                <a:rPr lang="en-US" sz="2000" dirty="0" smtClean="0"/>
                <a:t>Proportional counter</a:t>
              </a:r>
            </a:p>
            <a:p>
              <a:pPr algn="ctr"/>
              <a:r>
                <a:rPr lang="en-US" sz="2000" dirty="0" smtClean="0"/>
                <a:t>Plastic scintillator</a:t>
              </a:r>
            </a:p>
            <a:p>
              <a:pPr algn="ctr"/>
              <a:r>
                <a:rPr lang="en-US" sz="2000" dirty="0" smtClean="0"/>
                <a:t>Solid state detector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6550" y="2416175"/>
              <a:ext cx="274320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Flow-through</a:t>
              </a:r>
            </a:p>
            <a:p>
              <a:pPr algn="ctr"/>
              <a:r>
                <a:rPr lang="en-US" sz="2000" dirty="0" smtClean="0"/>
                <a:t>detectors</a:t>
              </a:r>
            </a:p>
          </p:txBody>
        </p:sp>
        <p:cxnSp>
          <p:nvCxnSpPr>
            <p:cNvPr id="47" name="Straight Connector 46"/>
            <p:cNvCxnSpPr>
              <a:stCxn id="17" idx="2"/>
              <a:endCxn id="33" idx="0"/>
            </p:cNvCxnSpPr>
            <p:nvPr/>
          </p:nvCxnSpPr>
          <p:spPr>
            <a:xfrm rot="5400000">
              <a:off x="1525419" y="2233444"/>
              <a:ext cx="3654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535420" y="3288889"/>
              <a:ext cx="30175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895353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rgbClr val="FFFF00"/>
                </a:solidFill>
              </a:rPr>
              <a:t>Continuous water flow exchanger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925" y="60071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 IEEE Trans. on </a:t>
            </a:r>
            <a:r>
              <a:rPr lang="en-US" i="1" dirty="0" err="1" smtClean="0">
                <a:solidFill>
                  <a:srgbClr val="FFFF00"/>
                </a:solidFill>
              </a:rPr>
              <a:t>Nucl</a:t>
            </a:r>
            <a:r>
              <a:rPr lang="en-US" i="1" dirty="0" smtClean="0">
                <a:solidFill>
                  <a:srgbClr val="FFFF00"/>
                </a:solidFill>
              </a:rPr>
              <a:t> Sci. NS-22: 676 (1975) 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3700" y="1495425"/>
            <a:ext cx="4511675" cy="19389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1960s &amp; ‘70s electronics for control and counting systems —in house design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e.g</a:t>
            </a:r>
            <a:r>
              <a:rPr lang="en-US" sz="2400" dirty="0" smtClean="0"/>
              <a:t>, 4 decade digital </a:t>
            </a:r>
            <a:r>
              <a:rPr lang="en-US" sz="2400" dirty="0" err="1" smtClean="0"/>
              <a:t>ratemeter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4776" y="3521075"/>
            <a:ext cx="39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 IEEE Trans. on </a:t>
            </a:r>
            <a:r>
              <a:rPr lang="en-US" i="1" dirty="0" err="1" smtClean="0">
                <a:solidFill>
                  <a:srgbClr val="FFFF00"/>
                </a:solidFill>
              </a:rPr>
              <a:t>Nucl</a:t>
            </a:r>
            <a:r>
              <a:rPr lang="en-US" i="1" dirty="0" smtClean="0">
                <a:solidFill>
                  <a:srgbClr val="FFFF00"/>
                </a:solidFill>
              </a:rPr>
              <a:t>. Sci. </a:t>
            </a:r>
            <a:r>
              <a:rPr lang="en-US" i="1" u="sng" dirty="0" smtClean="0">
                <a:solidFill>
                  <a:srgbClr val="FFFF00"/>
                </a:solidFill>
              </a:rPr>
              <a:t>NS-22</a:t>
            </a:r>
            <a:r>
              <a:rPr lang="en-US" i="1" dirty="0" smtClean="0">
                <a:solidFill>
                  <a:srgbClr val="FFFF00"/>
                </a:solidFill>
              </a:rPr>
              <a:t>: 1952 (1975)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3700" y="5362575"/>
            <a:ext cx="41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 down to ~0.1 DAC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700" y="1679575"/>
            <a:ext cx="6082132" cy="4052590"/>
            <a:chOff x="3006725" y="1219200"/>
            <a:chExt cx="6082132" cy="4052590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4586250" y="1579806"/>
              <a:ext cx="731520" cy="18415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ent Arrow 19"/>
            <p:cNvSpPr/>
            <p:nvPr/>
          </p:nvSpPr>
          <p:spPr>
            <a:xfrm flipH="1" flipV="1">
              <a:off x="4343400" y="2968625"/>
              <a:ext cx="644525" cy="368300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flipH="1">
              <a:off x="4343400" y="3429000"/>
              <a:ext cx="644525" cy="368300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4758055" y="4900295"/>
              <a:ext cx="548640" cy="18415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48225" y="2047875"/>
              <a:ext cx="460375" cy="920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48225" y="3797300"/>
              <a:ext cx="460375" cy="920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308600" y="4165600"/>
              <a:ext cx="460375" cy="18415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4766162" y="3285144"/>
              <a:ext cx="822960" cy="18415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0875" y="2324100"/>
              <a:ext cx="1555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CC33"/>
                  </a:solidFill>
                </a:rPr>
                <a:t>Exchange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43325" y="3981450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CC33"/>
                  </a:solidFill>
                </a:rPr>
                <a:t>Purge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6725" y="1219200"/>
              <a:ext cx="18293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Sampled air</a:t>
              </a:r>
            </a:p>
            <a:p>
              <a:r>
                <a:rPr lang="en-US" sz="2400" dirty="0" smtClean="0"/>
                <a:t>  (</a:t>
              </a:r>
              <a:r>
                <a:rPr lang="en-US" sz="2400" dirty="0" smtClean="0">
                  <a:solidFill>
                    <a:srgbClr val="FFFF00"/>
                  </a:solidFill>
                </a:rPr>
                <a:t>HTO</a:t>
              </a:r>
              <a:r>
                <a:rPr lang="en-US" sz="2400" dirty="0" smtClean="0"/>
                <a:t>,NG)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8600" y="1219200"/>
              <a:ext cx="993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Water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1050" y="3889375"/>
              <a:ext cx="3227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Water (</a:t>
              </a:r>
              <a:r>
                <a:rPr lang="en-US" sz="2400" dirty="0" smtClean="0">
                  <a:solidFill>
                    <a:srgbClr val="FFFF00"/>
                  </a:solidFill>
                </a:rPr>
                <a:t>HTO</a:t>
              </a:r>
              <a:r>
                <a:rPr lang="en-US" sz="2400" dirty="0" smtClean="0"/>
                <a:t>) to plastic</a:t>
              </a:r>
            </a:p>
            <a:p>
              <a:r>
                <a:rPr lang="en-US" sz="2400" dirty="0" smtClean="0"/>
                <a:t>scintillator detector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6725" y="3152775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Air (NG)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67100" y="4810125"/>
              <a:ext cx="1435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Purge air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4823757" y="1579806"/>
              <a:ext cx="731520" cy="18415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7150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Why  tritium?</a:t>
            </a:r>
            <a:endParaRPr lang="en-GB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796925" y="1606549"/>
            <a:ext cx="745807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Continuing public interest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Complementary to conference theme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of my R&amp;D at Chalk River Nuclear Laboratories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Illustrates the wide range of disciplines in radiological protection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Areas where research is needed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Issues have broader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895353"/>
            <a:ext cx="8312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rgbClr val="FFFF00"/>
                </a:solidFill>
              </a:rPr>
              <a:t>Liquid scintillator exchanger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225" y="1403350"/>
            <a:ext cx="617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Discrimination against noble gases and HT</a:t>
            </a:r>
            <a:r>
              <a:rPr lang="en-US" dirty="0" smtClean="0">
                <a:solidFill>
                  <a:srgbClr val="33CC33"/>
                </a:solidFill>
              </a:rPr>
              <a:t>  </a:t>
            </a:r>
          </a:p>
          <a:p>
            <a:r>
              <a:rPr lang="en-US" sz="2400" dirty="0" smtClean="0"/>
              <a:t>  &gt; 5400 for </a:t>
            </a:r>
            <a:r>
              <a:rPr lang="en-US" sz="2400" baseline="30000" dirty="0" smtClean="0"/>
              <a:t>133,135</a:t>
            </a:r>
            <a:r>
              <a:rPr lang="en-US" sz="2400" dirty="0" smtClean="0"/>
              <a:t>Xe          &gt;1400 for HT</a:t>
            </a:r>
            <a:endParaRPr lang="en-US" sz="24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38350" y="3517900"/>
            <a:ext cx="4489450" cy="0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38350" y="3651251"/>
            <a:ext cx="4489450" cy="0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94000" y="3340100"/>
            <a:ext cx="284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7350" y="3829051"/>
            <a:ext cx="284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505452" y="3206751"/>
            <a:ext cx="2667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785618" y="3970783"/>
            <a:ext cx="283464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549902" y="3295651"/>
            <a:ext cx="4445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562228" y="3883025"/>
            <a:ext cx="463551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705100" y="3429000"/>
            <a:ext cx="1778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683250" y="3740151"/>
            <a:ext cx="1778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72150" y="3517900"/>
            <a:ext cx="755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72150" y="3651251"/>
            <a:ext cx="755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038350" y="3517900"/>
            <a:ext cx="755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38350" y="3651251"/>
            <a:ext cx="755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13500" y="2968625"/>
            <a:ext cx="2488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5D313"/>
                </a:solidFill>
              </a:rPr>
              <a:t>Liquid scintillator</a:t>
            </a:r>
          </a:p>
          <a:p>
            <a:pPr algn="r"/>
            <a:r>
              <a:rPr lang="en-US" sz="2400" dirty="0" smtClean="0">
                <a:solidFill>
                  <a:srgbClr val="65D313"/>
                </a:solidFill>
              </a:rPr>
              <a:t>+ H</a:t>
            </a:r>
            <a:r>
              <a:rPr lang="en-US" sz="2400" baseline="-25000" dirty="0" smtClean="0">
                <a:solidFill>
                  <a:srgbClr val="65D313"/>
                </a:solidFill>
              </a:rPr>
              <a:t>2</a:t>
            </a:r>
            <a:r>
              <a:rPr lang="en-US" sz="2400" dirty="0" smtClean="0">
                <a:solidFill>
                  <a:srgbClr val="65D313"/>
                </a:solidFill>
              </a:rPr>
              <a:t>O in</a:t>
            </a:r>
            <a:endParaRPr lang="en-US" sz="2400" dirty="0">
              <a:solidFill>
                <a:srgbClr val="65D31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2692400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5D313"/>
                </a:solidFill>
              </a:rPr>
              <a:t>Liquid scintillator</a:t>
            </a:r>
          </a:p>
          <a:p>
            <a:r>
              <a:rPr lang="en-US" sz="2400" dirty="0" smtClean="0">
                <a:solidFill>
                  <a:srgbClr val="65D313"/>
                </a:solidFill>
              </a:rPr>
              <a:t>+H</a:t>
            </a:r>
            <a:r>
              <a:rPr lang="en-US" sz="2400" baseline="-25000" dirty="0" smtClean="0">
                <a:solidFill>
                  <a:srgbClr val="65D313"/>
                </a:solidFill>
              </a:rPr>
              <a:t>2</a:t>
            </a:r>
            <a:r>
              <a:rPr lang="en-US" sz="2400" dirty="0" smtClean="0">
                <a:solidFill>
                  <a:srgbClr val="65D313"/>
                </a:solidFill>
              </a:rPr>
              <a:t>O </a:t>
            </a:r>
            <a:r>
              <a:rPr lang="en-US" sz="2400" dirty="0" smtClean="0">
                <a:solidFill>
                  <a:srgbClr val="FFFF00"/>
                </a:solidFill>
              </a:rPr>
              <a:t>+ HTO </a:t>
            </a:r>
            <a:r>
              <a:rPr lang="en-US" sz="2400" dirty="0" smtClean="0">
                <a:solidFill>
                  <a:srgbClr val="65D313"/>
                </a:solidFill>
              </a:rPr>
              <a:t>out</a:t>
            </a:r>
            <a:endParaRPr lang="en-US" sz="2400" dirty="0">
              <a:solidFill>
                <a:srgbClr val="65D313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6527800" y="3562351"/>
            <a:ext cx="800100" cy="1588"/>
          </a:xfrm>
          <a:prstGeom prst="straightConnector1">
            <a:avLst/>
          </a:prstGeom>
          <a:ln w="38100">
            <a:solidFill>
              <a:srgbClr val="65D3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1238250" y="3562351"/>
            <a:ext cx="755650" cy="1588"/>
          </a:xfrm>
          <a:prstGeom prst="straightConnector1">
            <a:avLst/>
          </a:prstGeom>
          <a:ln w="38100">
            <a:solidFill>
              <a:srgbClr val="65D3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8625" y="4441825"/>
            <a:ext cx="340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Air flow +HTO in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19550" y="2600325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Air flow out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16200000">
            <a:off x="5314952" y="2800350"/>
            <a:ext cx="8001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>
            <a:off x="2454277" y="4483101"/>
            <a:ext cx="8001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64075" y="434975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99CCFF"/>
                </a:solidFill>
              </a:rPr>
              <a:t>Nafion</a:t>
            </a:r>
            <a:r>
              <a:rPr lang="en-US" sz="2400" dirty="0" smtClean="0">
                <a:solidFill>
                  <a:srgbClr val="99CCFF"/>
                </a:solidFill>
              </a:rPr>
              <a:t> tubing</a:t>
            </a:r>
            <a:endParaRPr lang="en-US" sz="2400" dirty="0">
              <a:solidFill>
                <a:srgbClr val="99CCFF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0800000">
            <a:off x="3927475" y="3613150"/>
            <a:ext cx="736600" cy="967433"/>
          </a:xfrm>
          <a:prstGeom prst="straightConnector1">
            <a:avLst/>
          </a:prstGeom>
          <a:ln w="28575">
            <a:solidFill>
              <a:srgbClr val="99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04849" y="5546725"/>
            <a:ext cx="78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 &amp; McElroy.  Management of Gaseous Wastes from Nuclear Facilities, IAEA (1980)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5575" y="6492875"/>
            <a:ext cx="2133600" cy="365125"/>
          </a:xfr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44424" y="2047875"/>
            <a:ext cx="3404268" cy="2706281"/>
            <a:chOff x="5444424" y="2047875"/>
            <a:chExt cx="3404268" cy="2706281"/>
          </a:xfrm>
        </p:grpSpPr>
        <p:cxnSp>
          <p:nvCxnSpPr>
            <p:cNvPr id="98" name="Straight Connector 97"/>
            <p:cNvCxnSpPr/>
            <p:nvPr/>
          </p:nvCxnSpPr>
          <p:spPr>
            <a:xfrm rot="5400000">
              <a:off x="6875294" y="2230606"/>
              <a:ext cx="3654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6827838" y="3935413"/>
              <a:ext cx="46037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6933314" y="2909186"/>
              <a:ext cx="249424" cy="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099670" y="4046270"/>
              <a:ext cx="2743200" cy="707886"/>
            </a:xfrm>
            <a:prstGeom prst="rect">
              <a:avLst/>
            </a:prstGeom>
            <a:solidFill>
              <a:srgbClr val="336699"/>
            </a:solidFill>
            <a:ln w="222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Liquid scintillator</a:t>
              </a:r>
            </a:p>
            <a:p>
              <a:pPr algn="ctr"/>
              <a:r>
                <a:rPr lang="en-US" sz="2000" dirty="0" smtClean="0"/>
                <a:t>Mass spectrometer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5412" y="2992582"/>
              <a:ext cx="338328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Bubbler, </a:t>
              </a:r>
              <a:r>
                <a:rPr lang="en-US" sz="2000" dirty="0" smtClean="0">
                  <a:solidFill>
                    <a:srgbClr val="FFFF00"/>
                  </a:solidFill>
                </a:rPr>
                <a:t>Diffuser</a:t>
              </a:r>
            </a:p>
            <a:p>
              <a:pPr algn="ctr"/>
              <a:r>
                <a:rPr lang="en-US" sz="2000" dirty="0" smtClean="0"/>
                <a:t>Freeze-out, Desiccant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44424" y="2410691"/>
              <a:ext cx="3383280" cy="400110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Air sampling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6548" y="1035050"/>
            <a:ext cx="8491544" cy="3722322"/>
            <a:chOff x="336548" y="1035050"/>
            <a:chExt cx="8491544" cy="3722322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V="1">
              <a:off x="3980152" y="3836528"/>
              <a:ext cx="365760" cy="195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50252" y="1056904"/>
              <a:ext cx="5577840" cy="1014984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/>
                <a:t>Detection in liquid phase</a:t>
              </a:r>
            </a:p>
            <a:p>
              <a:pPr algn="ctr"/>
              <a:r>
                <a:rPr lang="en-US" sz="2000" dirty="0" smtClean="0"/>
                <a:t>HTO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9530" y="2398816"/>
              <a:ext cx="2025650" cy="1323439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Air/water</a:t>
              </a:r>
            </a:p>
            <a:p>
              <a:pPr algn="ctr"/>
              <a:r>
                <a:rPr lang="en-US" sz="2000" dirty="0" smtClean="0"/>
                <a:t>continuous</a:t>
              </a:r>
            </a:p>
            <a:p>
              <a:pPr algn="ctr"/>
              <a:r>
                <a:rPr lang="en-US" sz="2000" dirty="0" smtClean="0"/>
                <a:t>flow</a:t>
              </a:r>
            </a:p>
            <a:p>
              <a:pPr algn="ctr"/>
              <a:r>
                <a:rPr lang="en-US" sz="2000" dirty="0" smtClean="0"/>
                <a:t>exchanger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17719" y="4049486"/>
              <a:ext cx="274320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Plastic scintillator</a:t>
              </a:r>
            </a:p>
            <a:p>
              <a:pPr algn="ctr"/>
              <a:r>
                <a:rPr lang="en-US" sz="2000" dirty="0" smtClean="0"/>
                <a:t>Liquid scintillator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5400000">
              <a:off x="3989042" y="2230786"/>
              <a:ext cx="3654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36548" y="1035050"/>
              <a:ext cx="2743202" cy="3717389"/>
              <a:chOff x="336548" y="1035050"/>
              <a:chExt cx="2743202" cy="371738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36550" y="1035050"/>
                <a:ext cx="2743200" cy="1015663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Detection in</a:t>
                </a:r>
              </a:p>
              <a:p>
                <a:pPr algn="ctr"/>
                <a:r>
                  <a:rPr lang="en-US" sz="2000" dirty="0" smtClean="0"/>
                  <a:t>gaseous phase</a:t>
                </a:r>
              </a:p>
              <a:p>
                <a:pPr algn="ctr"/>
                <a:r>
                  <a:rPr lang="en-US" sz="2000" dirty="0" smtClean="0"/>
                  <a:t>HT/HTO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6548" y="3429000"/>
                <a:ext cx="2743200" cy="1323439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Ionization chamber</a:t>
                </a:r>
              </a:p>
              <a:p>
                <a:pPr algn="ctr"/>
                <a:r>
                  <a:rPr lang="en-US" sz="2000" dirty="0" smtClean="0"/>
                  <a:t>Proportional counter</a:t>
                </a:r>
              </a:p>
              <a:p>
                <a:pPr algn="ctr"/>
                <a:r>
                  <a:rPr lang="en-US" sz="2000" dirty="0" smtClean="0"/>
                  <a:t>Plastic scintillator</a:t>
                </a:r>
              </a:p>
              <a:p>
                <a:pPr algn="ctr"/>
                <a:r>
                  <a:rPr lang="en-US" sz="2000" dirty="0" smtClean="0"/>
                  <a:t>Solid state detector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6550" y="2416175"/>
                <a:ext cx="2743200" cy="707886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Flow-through</a:t>
                </a:r>
              </a:p>
              <a:p>
                <a:pPr algn="ctr"/>
                <a:r>
                  <a:rPr lang="en-US" sz="2000" dirty="0" smtClean="0"/>
                  <a:t>detectors</a:t>
                </a:r>
              </a:p>
            </p:txBody>
          </p:sp>
          <p:cxnSp>
            <p:nvCxnSpPr>
              <p:cNvPr id="47" name="Straight Connector 46"/>
              <p:cNvCxnSpPr>
                <a:stCxn id="17" idx="2"/>
                <a:endCxn id="33" idx="0"/>
              </p:cNvCxnSpPr>
              <p:nvPr/>
            </p:nvCxnSpPr>
            <p:spPr>
              <a:xfrm rot="5400000">
                <a:off x="1525419" y="2233444"/>
                <a:ext cx="36546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1535420" y="3288889"/>
                <a:ext cx="30175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098800" y="1863725"/>
            <a:ext cx="1277084" cy="3427952"/>
            <a:chOff x="6321425" y="1587500"/>
            <a:chExt cx="1749425" cy="4695825"/>
          </a:xfrm>
        </p:grpSpPr>
        <p:sp>
          <p:nvSpPr>
            <p:cNvPr id="9" name="Rounded Rectangle 8"/>
            <p:cNvSpPr/>
            <p:nvPr/>
          </p:nvSpPr>
          <p:spPr>
            <a:xfrm>
              <a:off x="6321425" y="2876550"/>
              <a:ext cx="1749425" cy="340677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08749" y="1981201"/>
              <a:ext cx="1381125" cy="9144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1800" y="1587500"/>
              <a:ext cx="828675" cy="1104900"/>
            </a:xfrm>
            <a:prstGeom prst="rect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8025" y="1869756"/>
              <a:ext cx="260706" cy="8286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73875" y="1587500"/>
              <a:ext cx="644525" cy="2762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6873876" y="1587500"/>
              <a:ext cx="644525" cy="0"/>
            </a:xfrm>
            <a:prstGeom prst="line">
              <a:avLst/>
            </a:prstGeom>
            <a:ln w="34925">
              <a:solidFill>
                <a:srgbClr val="96969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345936" y="2907792"/>
              <a:ext cx="1700784" cy="292608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895353"/>
            <a:ext cx="8312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400" dirty="0" smtClean="0">
                <a:solidFill>
                  <a:srgbClr val="FFFF00"/>
                </a:solidFill>
              </a:rPr>
              <a:t>Passive diffuser sampler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8225" y="2692400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Capped 20 </a:t>
            </a:r>
            <a:r>
              <a:rPr lang="en-US" sz="2400" dirty="0" err="1" smtClean="0"/>
              <a:t>mL</a:t>
            </a:r>
            <a:endParaRPr lang="en-US" sz="2400" dirty="0" smtClean="0"/>
          </a:p>
          <a:p>
            <a:r>
              <a:rPr lang="en-US" sz="2400" dirty="0" smtClean="0"/>
              <a:t> scintillation vial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387851" y="2968624"/>
            <a:ext cx="460375" cy="92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700" y="2139950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Diffusion tube</a:t>
            </a:r>
          </a:p>
        </p:txBody>
      </p:sp>
      <p:cxnSp>
        <p:nvCxnSpPr>
          <p:cNvPr id="30" name="Straight Arrow Connector 29"/>
          <p:cNvCxnSpPr>
            <a:stCxn id="28" idx="3"/>
          </p:cNvCxnSpPr>
          <p:nvPr/>
        </p:nvCxnSpPr>
        <p:spPr>
          <a:xfrm flipV="1">
            <a:off x="2583316" y="2232025"/>
            <a:ext cx="1067934" cy="138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87850" y="140335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Screen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3835400" y="1679575"/>
            <a:ext cx="558433" cy="1841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36551" y="2463965"/>
            <a:ext cx="6137274" cy="3820392"/>
            <a:chOff x="336551" y="2463965"/>
            <a:chExt cx="6137274" cy="3820392"/>
          </a:xfrm>
        </p:grpSpPr>
        <p:sp>
          <p:nvSpPr>
            <p:cNvPr id="6" name="TextBox 5"/>
            <p:cNvSpPr txBox="1"/>
            <p:nvPr/>
          </p:nvSpPr>
          <p:spPr>
            <a:xfrm>
              <a:off x="796925" y="5915025"/>
              <a:ext cx="567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Surette &amp; </a:t>
              </a:r>
              <a:r>
                <a:rPr lang="en-US" i="1" dirty="0" err="1" smtClean="0">
                  <a:solidFill>
                    <a:srgbClr val="FFFF00"/>
                  </a:solidFill>
                </a:rPr>
                <a:t>Nunes</a:t>
              </a:r>
              <a:r>
                <a:rPr lang="en-US" i="1" dirty="0" smtClean="0">
                  <a:solidFill>
                    <a:srgbClr val="FFFF00"/>
                  </a:solidFill>
                </a:rPr>
                <a:t>. Fusion Sci. &amp; Tech. 48 393 (2005)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36551" y="2463965"/>
              <a:ext cx="3725830" cy="2350545"/>
              <a:chOff x="336551" y="2463965"/>
              <a:chExt cx="3725830" cy="235054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396177" y="2463965"/>
                <a:ext cx="666204" cy="705993"/>
                <a:chOff x="3396177" y="2463965"/>
                <a:chExt cx="666204" cy="70599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402177" y="2472913"/>
                  <a:ext cx="653142" cy="69215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solidFill>
                    <a:srgbClr val="E2B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3396177" y="2463965"/>
                  <a:ext cx="666204" cy="705993"/>
                </a:xfrm>
                <a:prstGeom prst="rect">
                  <a:avLst/>
                </a:prstGeom>
                <a:solidFill>
                  <a:srgbClr val="E2B9B6">
                    <a:alpha val="70000"/>
                  </a:srgbClr>
                </a:solidFill>
                <a:ln>
                  <a:solidFill>
                    <a:srgbClr val="E2B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336551" y="3244850"/>
                <a:ext cx="23939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Wet-proofed</a:t>
                </a:r>
              </a:p>
              <a:p>
                <a:pPr algn="ctr"/>
                <a:r>
                  <a:rPr lang="en-US" sz="2400" dirty="0" smtClean="0"/>
                  <a:t>catalyst</a:t>
                </a:r>
              </a:p>
              <a:p>
                <a:pPr algn="ctr"/>
                <a:r>
                  <a:rPr lang="en-US" sz="2400" dirty="0" smtClean="0"/>
                  <a:t>for HT/HTO conversion</a:t>
                </a:r>
              </a:p>
            </p:txBody>
          </p:sp>
          <p:cxnSp>
            <p:nvCxnSpPr>
              <p:cNvPr id="37" name="Straight Arrow Connector 36"/>
              <p:cNvCxnSpPr>
                <a:endCxn id="21" idx="1"/>
              </p:cNvCxnSpPr>
              <p:nvPr/>
            </p:nvCxnSpPr>
            <p:spPr>
              <a:xfrm rot="5400000" flipH="1" flipV="1">
                <a:off x="2435057" y="2836180"/>
                <a:ext cx="980338" cy="9419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5032375" y="4349750"/>
            <a:ext cx="243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Water/glycol mix</a:t>
            </a:r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rot="10800000" flipV="1">
            <a:off x="3927475" y="4580583"/>
            <a:ext cx="1104900" cy="4136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4850" y="260032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 or 5 L/d)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6925" y="5638800"/>
            <a:ext cx="76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Stephenson. Health Physics 46 718 (1984)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099670" y="4046270"/>
            <a:ext cx="2743200" cy="707886"/>
          </a:xfrm>
          <a:prstGeom prst="rect">
            <a:avLst/>
          </a:prstGeom>
          <a:solidFill>
            <a:srgbClr val="336699"/>
          </a:solidFill>
          <a:ln w="222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Liquid scintillator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Mass spectrometer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5575" y="6492875"/>
            <a:ext cx="2133600" cy="365125"/>
          </a:xfr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36548" y="1035050"/>
            <a:ext cx="8512144" cy="3722322"/>
            <a:chOff x="336548" y="1035050"/>
            <a:chExt cx="8512144" cy="3722322"/>
          </a:xfrm>
        </p:grpSpPr>
        <p:grpSp>
          <p:nvGrpSpPr>
            <p:cNvPr id="4" name="Group 38"/>
            <p:cNvGrpSpPr/>
            <p:nvPr/>
          </p:nvGrpSpPr>
          <p:grpSpPr>
            <a:xfrm>
              <a:off x="5444424" y="2047875"/>
              <a:ext cx="3404268" cy="2706281"/>
              <a:chOff x="5444424" y="2047875"/>
              <a:chExt cx="3404268" cy="2706281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6875294" y="2230606"/>
                <a:ext cx="36546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6827838" y="3935413"/>
                <a:ext cx="460375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6933314" y="2909186"/>
                <a:ext cx="249424" cy="1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099670" y="4046270"/>
                <a:ext cx="2743200" cy="707886"/>
              </a:xfrm>
              <a:prstGeom prst="rect">
                <a:avLst/>
              </a:prstGeom>
              <a:solidFill>
                <a:srgbClr val="336699"/>
              </a:solidFill>
              <a:ln w="22225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Liquid scintillator</a:t>
                </a:r>
              </a:p>
              <a:p>
                <a:pPr algn="ctr"/>
                <a:endParaRPr lang="en-US" sz="2000" dirty="0" smtClean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65412" y="2992582"/>
                <a:ext cx="3383280" cy="707886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Bubbler, Diffuser</a:t>
                </a:r>
              </a:p>
              <a:p>
                <a:pPr algn="ctr"/>
                <a:r>
                  <a:rPr lang="en-US" sz="2000" dirty="0" smtClean="0"/>
                  <a:t>Freeze-out, Desiccant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44424" y="2410691"/>
                <a:ext cx="3383280" cy="400110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Air sampling</a:t>
                </a: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>
              <a:off x="336548" y="1035050"/>
              <a:ext cx="8491544" cy="3722322"/>
              <a:chOff x="336548" y="1035050"/>
              <a:chExt cx="8491544" cy="372232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3989042" y="2230786"/>
                <a:ext cx="36546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V="1">
                <a:off x="3980152" y="3836528"/>
                <a:ext cx="365760" cy="1955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250252" y="1056904"/>
                <a:ext cx="5577840" cy="1014984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Detection in liquid phase</a:t>
                </a:r>
              </a:p>
              <a:p>
                <a:pPr algn="ctr"/>
                <a:r>
                  <a:rPr lang="en-US" sz="2000" dirty="0" smtClean="0"/>
                  <a:t>HTO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59530" y="2398816"/>
                <a:ext cx="2025650" cy="1323439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Air/water</a:t>
                </a:r>
              </a:p>
              <a:p>
                <a:pPr algn="ctr"/>
                <a:r>
                  <a:rPr lang="en-US" sz="2000" dirty="0" smtClean="0"/>
                  <a:t>continuous</a:t>
                </a:r>
              </a:p>
              <a:p>
                <a:pPr algn="ctr"/>
                <a:r>
                  <a:rPr lang="en-US" sz="2000" dirty="0" smtClean="0"/>
                  <a:t>flow</a:t>
                </a:r>
              </a:p>
              <a:p>
                <a:pPr algn="ctr"/>
                <a:r>
                  <a:rPr lang="en-US" sz="2000" dirty="0" smtClean="0"/>
                  <a:t>exchanger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17719" y="4049486"/>
                <a:ext cx="2743200" cy="707886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Plastic scintillator</a:t>
                </a:r>
              </a:p>
              <a:p>
                <a:pPr algn="ctr"/>
                <a:r>
                  <a:rPr lang="en-US" sz="2000" dirty="0" smtClean="0"/>
                  <a:t>Liquid scintillator</a:t>
                </a:r>
              </a:p>
            </p:txBody>
          </p:sp>
          <p:grpSp>
            <p:nvGrpSpPr>
              <p:cNvPr id="6" name="Group 34"/>
              <p:cNvGrpSpPr/>
              <p:nvPr/>
            </p:nvGrpSpPr>
            <p:grpSpPr>
              <a:xfrm>
                <a:off x="336548" y="1035050"/>
                <a:ext cx="2743202" cy="3717389"/>
                <a:chOff x="336548" y="1035050"/>
                <a:chExt cx="2743202" cy="371738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36550" y="1035050"/>
                  <a:ext cx="2743200" cy="1015663"/>
                </a:xfrm>
                <a:prstGeom prst="rect">
                  <a:avLst/>
                </a:prstGeom>
                <a:solidFill>
                  <a:srgbClr val="336699"/>
                </a:solidFill>
                <a:ln w="1905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Detection in</a:t>
                  </a:r>
                </a:p>
                <a:p>
                  <a:pPr algn="ctr"/>
                  <a:r>
                    <a:rPr lang="en-US" sz="2000" dirty="0" smtClean="0"/>
                    <a:t>gaseous phase</a:t>
                  </a:r>
                </a:p>
                <a:p>
                  <a:pPr algn="ctr"/>
                  <a:r>
                    <a:rPr lang="en-US" sz="2000" dirty="0" smtClean="0"/>
                    <a:t>HT/HTO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36548" y="3429000"/>
                  <a:ext cx="2743200" cy="1323439"/>
                </a:xfrm>
                <a:prstGeom prst="rect">
                  <a:avLst/>
                </a:prstGeom>
                <a:solidFill>
                  <a:srgbClr val="336699"/>
                </a:solidFill>
                <a:ln w="1905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Ionization chamber</a:t>
                  </a:r>
                </a:p>
                <a:p>
                  <a:pPr algn="ctr"/>
                  <a:r>
                    <a:rPr lang="en-US" sz="2000" dirty="0" smtClean="0"/>
                    <a:t>Proportional counter</a:t>
                  </a:r>
                </a:p>
                <a:p>
                  <a:pPr algn="ctr"/>
                  <a:r>
                    <a:rPr lang="en-US" sz="2000" dirty="0" smtClean="0"/>
                    <a:t>Plastic scintillator</a:t>
                  </a:r>
                </a:p>
                <a:p>
                  <a:pPr algn="ctr"/>
                  <a:r>
                    <a:rPr lang="en-US" sz="2000" dirty="0" smtClean="0"/>
                    <a:t>Solid state detector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36550" y="2416175"/>
                  <a:ext cx="2743200" cy="707886"/>
                </a:xfrm>
                <a:prstGeom prst="rect">
                  <a:avLst/>
                </a:prstGeom>
                <a:solidFill>
                  <a:srgbClr val="336699"/>
                </a:solidFill>
                <a:ln w="19050"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Flow-through</a:t>
                  </a:r>
                </a:p>
                <a:p>
                  <a:pPr algn="ctr"/>
                  <a:r>
                    <a:rPr lang="en-US" sz="2000" dirty="0" smtClean="0"/>
                    <a:t>detectors</a:t>
                  </a:r>
                </a:p>
              </p:txBody>
            </p:sp>
            <p:cxnSp>
              <p:nvCxnSpPr>
                <p:cNvPr id="47" name="Straight Connector 46"/>
                <p:cNvCxnSpPr>
                  <a:stCxn id="17" idx="2"/>
                  <a:endCxn id="33" idx="0"/>
                </p:cNvCxnSpPr>
                <p:nvPr/>
              </p:nvCxnSpPr>
              <p:spPr>
                <a:xfrm rot="5400000">
                  <a:off x="1525419" y="2233444"/>
                  <a:ext cx="365462" cy="0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1535420" y="3288889"/>
                  <a:ext cx="301752" cy="0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428625" y="5270500"/>
            <a:ext cx="25039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/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37275" y="407352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336550" y="3429000"/>
            <a:ext cx="2743200" cy="2364720"/>
            <a:chOff x="336550" y="3429000"/>
            <a:chExt cx="2743200" cy="2364720"/>
          </a:xfrm>
        </p:grpSpPr>
        <p:grpSp>
          <p:nvGrpSpPr>
            <p:cNvPr id="38" name="Group 37"/>
            <p:cNvGrpSpPr/>
            <p:nvPr/>
          </p:nvGrpSpPr>
          <p:grpSpPr>
            <a:xfrm>
              <a:off x="336550" y="3429000"/>
              <a:ext cx="2743200" cy="1842790"/>
              <a:chOff x="336550" y="3429000"/>
              <a:chExt cx="2743200" cy="18427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36550" y="3429000"/>
                <a:ext cx="2743200" cy="1323439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00"/>
                    </a:solidFill>
                  </a:rPr>
                  <a:t>Ionization chamber</a:t>
                </a:r>
              </a:p>
              <a:p>
                <a:pPr algn="ctr"/>
                <a:r>
                  <a:rPr lang="en-US" sz="2000" dirty="0" smtClean="0"/>
                  <a:t>Proportional counter</a:t>
                </a:r>
              </a:p>
              <a:p>
                <a:pPr algn="ctr"/>
                <a:r>
                  <a:rPr lang="en-US" sz="2000" dirty="0" smtClean="0"/>
                  <a:t>Plastic scintillator</a:t>
                </a:r>
              </a:p>
              <a:p>
                <a:pPr algn="ctr"/>
                <a:r>
                  <a:rPr lang="en-US" sz="2000" dirty="0" smtClean="0"/>
                  <a:t>Solid state detector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2775" y="4810125"/>
                <a:ext cx="2239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40,000 – 3,000</a:t>
                </a:r>
                <a:endParaRPr lang="en-US" sz="2400" baseline="30000" dirty="0" smtClean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165225" y="5270500"/>
              <a:ext cx="12218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FFFF00"/>
                  </a:solidFill>
                </a:rPr>
                <a:t>Bq/m</a:t>
              </a:r>
              <a:r>
                <a:rPr lang="en-US" sz="2800" baseline="30000" dirty="0" smtClean="0">
                  <a:solidFill>
                    <a:srgbClr val="FFFF00"/>
                  </a:solidFill>
                </a:rPr>
                <a:t>3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00400" y="4050792"/>
            <a:ext cx="2761488" cy="1497223"/>
            <a:chOff x="3098800" y="4050792"/>
            <a:chExt cx="2761488" cy="1497223"/>
          </a:xfrm>
        </p:grpSpPr>
        <p:sp>
          <p:nvSpPr>
            <p:cNvPr id="41" name="TextBox 40"/>
            <p:cNvSpPr txBox="1"/>
            <p:nvPr/>
          </p:nvSpPr>
          <p:spPr>
            <a:xfrm>
              <a:off x="3117088" y="4050792"/>
              <a:ext cx="2743200" cy="707886"/>
            </a:xfrm>
            <a:prstGeom prst="rect">
              <a:avLst/>
            </a:prstGeom>
            <a:solidFill>
              <a:srgbClr val="336699"/>
            </a:solidFill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CC00"/>
                  </a:solidFill>
                </a:rPr>
                <a:t>Plastic scintillator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Liquid scintillator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98800" y="4902200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CC00"/>
                  </a:solidFill>
                </a:rPr>
                <a:t>30,000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03700" y="5086350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300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40300" y="2992582"/>
            <a:ext cx="3908392" cy="3015808"/>
            <a:chOff x="4940300" y="2992582"/>
            <a:chExt cx="3908392" cy="3015808"/>
          </a:xfrm>
        </p:grpSpPr>
        <p:grpSp>
          <p:nvGrpSpPr>
            <p:cNvPr id="53" name="Group 52"/>
            <p:cNvGrpSpPr/>
            <p:nvPr/>
          </p:nvGrpSpPr>
          <p:grpSpPr>
            <a:xfrm>
              <a:off x="4940300" y="2992582"/>
              <a:ext cx="3908392" cy="2831658"/>
              <a:chOff x="4940300" y="2992582"/>
              <a:chExt cx="3908392" cy="283165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465412" y="2992582"/>
                <a:ext cx="3383280" cy="707886"/>
              </a:xfrm>
              <a:prstGeom prst="rect">
                <a:avLst/>
              </a:prstGeom>
              <a:solidFill>
                <a:srgbClr val="336699"/>
              </a:solidFill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C000"/>
                    </a:solidFill>
                  </a:rPr>
                  <a:t>Bubbler, Diffuser</a:t>
                </a:r>
              </a:p>
              <a:p>
                <a:pPr algn="ctr"/>
                <a:r>
                  <a:rPr lang="en-US" sz="2000" dirty="0" smtClean="0">
                    <a:solidFill>
                      <a:srgbClr val="00FFFF"/>
                    </a:solidFill>
                  </a:rPr>
                  <a:t>Freeze-out, Desiccant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40300" y="536257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30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584825" y="5546725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FFFF"/>
                  </a:solidFill>
                </a:rPr>
                <a:t>2 – 0.002 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0700" y="5822950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DAC = 300,000 Bq/m</a:t>
            </a:r>
            <a:r>
              <a:rPr lang="en-US" sz="2400" baseline="30000" dirty="0" smtClean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79925" y="6007100"/>
            <a:ext cx="20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Natural 0.01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99670" y="4046270"/>
            <a:ext cx="2743200" cy="2330420"/>
            <a:chOff x="6099670" y="4046270"/>
            <a:chExt cx="2743200" cy="2330420"/>
          </a:xfrm>
        </p:grpSpPr>
        <p:sp>
          <p:nvSpPr>
            <p:cNvPr id="68" name="TextBox 67"/>
            <p:cNvSpPr txBox="1"/>
            <p:nvPr/>
          </p:nvSpPr>
          <p:spPr>
            <a:xfrm>
              <a:off x="6099670" y="4046270"/>
              <a:ext cx="2743200" cy="707886"/>
            </a:xfrm>
            <a:prstGeom prst="rect">
              <a:avLst/>
            </a:prstGeom>
            <a:solidFill>
              <a:srgbClr val="336699"/>
            </a:solidFill>
            <a:ln w="2222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Liquid scintillator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Mass spectrometer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58025" y="5915025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0.00001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3150" y="1403350"/>
            <a:ext cx="5267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Issues:</a:t>
            </a:r>
          </a:p>
          <a:p>
            <a:pPr lvl="1"/>
            <a:r>
              <a:rPr lang="en-US" sz="2400" dirty="0" smtClean="0"/>
              <a:t>Intake through the skin</a:t>
            </a:r>
          </a:p>
          <a:p>
            <a:pPr lvl="1"/>
            <a:r>
              <a:rPr lang="en-US" sz="2400" dirty="0" smtClean="0"/>
              <a:t>Doses from OBT</a:t>
            </a:r>
          </a:p>
          <a:p>
            <a:pPr lvl="1"/>
            <a:r>
              <a:rPr lang="en-US" sz="2400" dirty="0" smtClean="0"/>
              <a:t>Dose from tritium on surfaces</a:t>
            </a:r>
          </a:p>
          <a:p>
            <a:pPr lvl="1"/>
            <a:r>
              <a:rPr lang="en-US" sz="2400" dirty="0" smtClean="0"/>
              <a:t>Doses from tritiated particles</a:t>
            </a:r>
          </a:p>
          <a:p>
            <a:pPr lvl="1"/>
            <a:r>
              <a:rPr lang="en-US" sz="2400" dirty="0" smtClean="0"/>
              <a:t>Interpretation of bioassay results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81075" y="3797300"/>
            <a:ext cx="7918450" cy="2303681"/>
            <a:chOff x="981075" y="3797300"/>
            <a:chExt cx="7918450" cy="2303681"/>
          </a:xfrm>
        </p:grpSpPr>
        <p:sp>
          <p:nvSpPr>
            <p:cNvPr id="7" name="Rectangle 6"/>
            <p:cNvSpPr/>
            <p:nvPr/>
          </p:nvSpPr>
          <p:spPr>
            <a:xfrm>
              <a:off x="2270125" y="5454650"/>
              <a:ext cx="6261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Permissible doses tripartite conference (Canada/USA/UK)</a:t>
              </a:r>
            </a:p>
            <a:p>
              <a:r>
                <a:rPr lang="en-US" i="1" dirty="0" smtClean="0">
                  <a:solidFill>
                    <a:srgbClr val="FFFF00"/>
                  </a:solidFill>
                </a:rPr>
                <a:t>Chalk River, Ontario, Canada (1949)</a:t>
              </a:r>
              <a:r>
                <a:rPr lang="en-US" i="1" dirty="0" smtClean="0"/>
                <a:t>                 </a:t>
              </a:r>
              <a:endParaRPr lang="en-US" i="1" baseline="300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1075" y="3797300"/>
              <a:ext cx="79184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Internal dosimetry estimates at Chalk River meeting in 1949</a:t>
              </a:r>
            </a:p>
            <a:p>
              <a:pPr lvl="1"/>
              <a:r>
                <a:rPr lang="en-US" sz="2400" dirty="0" smtClean="0"/>
                <a:t>First “standard man” parameters</a:t>
              </a:r>
            </a:p>
            <a:p>
              <a:pPr lvl="1"/>
              <a:r>
                <a:rPr lang="en-US" sz="2400" dirty="0" smtClean="0"/>
                <a:t>370 MBq max. body burden for limit of ~ 3mSv/week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291"/>
            <a:ext cx="7598664" cy="5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8150" y="1117602"/>
            <a:ext cx="7956550" cy="5395615"/>
            <a:chOff x="438150" y="1117600"/>
            <a:chExt cx="7956550" cy="5395615"/>
          </a:xfrm>
        </p:grpSpPr>
        <p:sp>
          <p:nvSpPr>
            <p:cNvPr id="4" name="TextBox 3"/>
            <p:cNvSpPr txBox="1"/>
            <p:nvPr/>
          </p:nvSpPr>
          <p:spPr>
            <a:xfrm>
              <a:off x="438150" y="2095501"/>
              <a:ext cx="177799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Air volume</a:t>
              </a:r>
            </a:p>
            <a:p>
              <a:pPr algn="ctr"/>
              <a:r>
                <a:rPr lang="en-US" sz="2400" dirty="0" smtClean="0"/>
                <a:t>containing tritium absorbed</a:t>
              </a:r>
            </a:p>
            <a:p>
              <a:pPr algn="ctr"/>
              <a:r>
                <a:rPr lang="en-US" sz="2400" dirty="0" smtClean="0"/>
                <a:t>L/(min.m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6450" y="6051550"/>
              <a:ext cx="807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Year</a:t>
              </a:r>
              <a:endParaRPr lang="en-US" sz="2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216650" y="1117600"/>
              <a:ext cx="2178050" cy="1333500"/>
              <a:chOff x="5060950" y="2095500"/>
              <a:chExt cx="2178050" cy="13335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060950" y="2095500"/>
                <a:ext cx="2178050" cy="1333500"/>
                <a:chOff x="5060950" y="2095500"/>
                <a:chExt cx="2178050" cy="13335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060950" y="2095500"/>
                  <a:ext cx="2178050" cy="13335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416550" y="2139951"/>
                  <a:ext cx="181171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Forearm</a:t>
                  </a:r>
                </a:p>
                <a:p>
                  <a:r>
                    <a:rPr lang="en-US" sz="2400" dirty="0" smtClean="0"/>
                    <a:t>Abdomen</a:t>
                  </a:r>
                </a:p>
                <a:p>
                  <a:r>
                    <a:rPr lang="en-US" sz="2400" dirty="0" smtClean="0"/>
                    <a:t>Whole body</a:t>
                  </a:r>
                  <a:endParaRPr lang="en-US" sz="2400" dirty="0"/>
                </a:p>
              </p:txBody>
            </p:sp>
          </p:grpSp>
          <p:sp>
            <p:nvSpPr>
              <p:cNvPr id="12" name="Isosceles Triangle 11"/>
              <p:cNvSpPr/>
              <p:nvPr/>
            </p:nvSpPr>
            <p:spPr>
              <a:xfrm>
                <a:off x="5238750" y="2984500"/>
                <a:ext cx="177800" cy="177800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 rot="2700000">
                <a:off x="5264570" y="2297422"/>
                <a:ext cx="118872" cy="12226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5238750" y="2673350"/>
                <a:ext cx="128016" cy="131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771900" y="4051303"/>
            <a:ext cx="333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Pinson and </a:t>
            </a:r>
            <a:r>
              <a:rPr lang="en-US" i="1" dirty="0" err="1" smtClean="0">
                <a:solidFill>
                  <a:srgbClr val="FFFF00"/>
                </a:solidFill>
              </a:rPr>
              <a:t>Langham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J. Appl. Physiol. </a:t>
            </a:r>
            <a:r>
              <a:rPr lang="en-US" i="1" u="sng" dirty="0" smtClean="0">
                <a:solidFill>
                  <a:srgbClr val="FFFF00"/>
                </a:solidFill>
              </a:rPr>
              <a:t>10</a:t>
            </a:r>
            <a:r>
              <a:rPr lang="en-US" i="1" dirty="0" smtClean="0">
                <a:solidFill>
                  <a:srgbClr val="FFFF00"/>
                </a:solidFill>
              </a:rPr>
              <a:t> 108 (1957)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4054" y="29400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</a:t>
            </a:r>
            <a:endParaRPr lang="en-US" sz="2400" dirty="0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00" y="574675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Intake through the skin</a:t>
            </a: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>
            <a:off x="4734523" y="3342516"/>
            <a:ext cx="154686" cy="15468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1288"/>
            <a:ext cx="7598664" cy="54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8153" y="2095500"/>
            <a:ext cx="1777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volume</a:t>
            </a:r>
          </a:p>
          <a:p>
            <a:pPr algn="ctr"/>
            <a:r>
              <a:rPr lang="en-US" sz="2400" dirty="0" smtClean="0"/>
              <a:t>containing tritium absorbed</a:t>
            </a:r>
          </a:p>
          <a:p>
            <a:pPr algn="ctr"/>
            <a:r>
              <a:rPr lang="en-US" sz="2400" dirty="0" smtClean="0"/>
              <a:t>L/(min.m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16454" y="6051553"/>
            <a:ext cx="80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Year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216650" y="1117602"/>
            <a:ext cx="2178050" cy="1333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72250" y="1162053"/>
            <a:ext cx="181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Forearm</a:t>
            </a:r>
          </a:p>
          <a:p>
            <a:r>
              <a:rPr lang="en-US" sz="2400" dirty="0" smtClean="0"/>
              <a:t>Abdomen</a:t>
            </a:r>
          </a:p>
          <a:p>
            <a:r>
              <a:rPr lang="en-US" sz="2400" dirty="0" smtClean="0"/>
              <a:t>Whole body</a:t>
            </a:r>
            <a:endParaRPr lang="en-US" sz="2400" dirty="0"/>
          </a:p>
        </p:txBody>
      </p:sp>
      <p:sp>
        <p:nvSpPr>
          <p:cNvPr id="13" name="Isosceles Triangle 12"/>
          <p:cNvSpPr/>
          <p:nvPr/>
        </p:nvSpPr>
        <p:spPr>
          <a:xfrm>
            <a:off x="6394450" y="2006600"/>
            <a:ext cx="177800" cy="177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2700000">
            <a:off x="6420270" y="1319522"/>
            <a:ext cx="118872" cy="1222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6394450" y="1695449"/>
            <a:ext cx="128016" cy="131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4300" y="3251203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Health Phys. 12,1527 (1966)  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38550" y="1028702"/>
            <a:ext cx="5022850" cy="2044700"/>
            <a:chOff x="3638550" y="1028700"/>
            <a:chExt cx="5022850" cy="2044700"/>
          </a:xfrm>
        </p:grpSpPr>
        <p:sp>
          <p:nvSpPr>
            <p:cNvPr id="19" name="TextBox 18"/>
            <p:cNvSpPr txBox="1"/>
            <p:nvPr/>
          </p:nvSpPr>
          <p:spPr>
            <a:xfrm>
              <a:off x="3638550" y="1028700"/>
              <a:ext cx="5022850" cy="1200329"/>
            </a:xfrm>
            <a:prstGeom prst="rect">
              <a:avLst/>
            </a:prstGeom>
            <a:solidFill>
              <a:srgbClr val="31367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Exposure  times              5 – 60 min</a:t>
              </a:r>
            </a:p>
            <a:p>
              <a:r>
                <a:rPr lang="en-US" sz="2400" dirty="0" smtClean="0"/>
                <a:t>Breathing rate equivalent</a:t>
              </a:r>
            </a:p>
            <a:p>
              <a:r>
                <a:rPr lang="en-US" sz="2400" dirty="0" smtClean="0"/>
                <a:t>to whole body intake rate  9.7 L/min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5149850" y="2362200"/>
              <a:ext cx="844550" cy="5778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032375" y="2324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700" y="574675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Intake through the skin</a:t>
            </a:r>
          </a:p>
        </p:txBody>
      </p:sp>
      <p:sp>
        <p:nvSpPr>
          <p:cNvPr id="26" name="Isosceles Triangle 25"/>
          <p:cNvSpPr>
            <a:spLocks noChangeAspect="1"/>
          </p:cNvSpPr>
          <p:nvPr/>
        </p:nvSpPr>
        <p:spPr>
          <a:xfrm>
            <a:off x="4734523" y="3342516"/>
            <a:ext cx="154686" cy="154686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2052"/>
            <a:ext cx="7594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16454" y="6051553"/>
            <a:ext cx="807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8153" y="2095500"/>
            <a:ext cx="1777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Air volume</a:t>
            </a:r>
          </a:p>
          <a:p>
            <a:pPr algn="ctr"/>
            <a:r>
              <a:rPr lang="en-US" sz="2400" dirty="0" smtClean="0"/>
              <a:t>containing tritium absorbed</a:t>
            </a:r>
          </a:p>
          <a:p>
            <a:pPr algn="ctr"/>
            <a:r>
              <a:rPr lang="en-US" sz="2400" dirty="0" smtClean="0"/>
              <a:t>L/(min.m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6216650" y="1117601"/>
            <a:ext cx="2178050" cy="1333501"/>
            <a:chOff x="6216650" y="1117600"/>
            <a:chExt cx="2178050" cy="1333500"/>
          </a:xfrm>
        </p:grpSpPr>
        <p:grpSp>
          <p:nvGrpSpPr>
            <p:cNvPr id="9" name="Group 15"/>
            <p:cNvGrpSpPr/>
            <p:nvPr/>
          </p:nvGrpSpPr>
          <p:grpSpPr>
            <a:xfrm>
              <a:off x="6216650" y="1117600"/>
              <a:ext cx="2178050" cy="1333500"/>
              <a:chOff x="5060950" y="2095500"/>
              <a:chExt cx="2178050" cy="13335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60950" y="2095500"/>
                <a:ext cx="2178050" cy="13335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16550" y="2139951"/>
                <a:ext cx="1811714" cy="120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Forearm</a:t>
                </a:r>
              </a:p>
              <a:p>
                <a:r>
                  <a:rPr lang="en-US" sz="2400" dirty="0" smtClean="0"/>
                  <a:t>Abdomen</a:t>
                </a:r>
              </a:p>
              <a:p>
                <a:r>
                  <a:rPr lang="en-US" sz="2400" dirty="0" smtClean="0"/>
                  <a:t>Whole body</a:t>
                </a:r>
                <a:endParaRPr lang="en-US" sz="2400" dirty="0"/>
              </a:p>
            </p:txBody>
          </p:sp>
        </p:grpSp>
        <p:sp>
          <p:nvSpPr>
            <p:cNvPr id="10" name="Isosceles Triangle 9"/>
            <p:cNvSpPr/>
            <p:nvPr/>
          </p:nvSpPr>
          <p:spPr>
            <a:xfrm>
              <a:off x="6394450" y="2006600"/>
              <a:ext cx="177800" cy="17780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 rot="2700000">
              <a:off x="6420270" y="1319522"/>
              <a:ext cx="118872" cy="12226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6394450" y="1695450"/>
              <a:ext cx="128016" cy="1316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661150" y="31178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5861050" y="3981450"/>
            <a:ext cx="2273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IAEA/OECD </a:t>
            </a:r>
            <a:r>
              <a:rPr lang="en-US" i="1" dirty="0" err="1" smtClean="0">
                <a:solidFill>
                  <a:srgbClr val="FFFF00"/>
                </a:solidFill>
              </a:rPr>
              <a:t>Symp</a:t>
            </a:r>
            <a:r>
              <a:rPr lang="en-US" i="1" dirty="0" smtClean="0">
                <a:solidFill>
                  <a:srgbClr val="FFFF00"/>
                </a:solidFill>
              </a:rPr>
              <a:t>. SM-232/43 (1979)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860800" y="1028700"/>
            <a:ext cx="4717189" cy="2311400"/>
            <a:chOff x="3860800" y="1028700"/>
            <a:chExt cx="4717189" cy="2311400"/>
          </a:xfrm>
        </p:grpSpPr>
        <p:sp>
          <p:nvSpPr>
            <p:cNvPr id="84" name="TextBox 83"/>
            <p:cNvSpPr txBox="1"/>
            <p:nvPr/>
          </p:nvSpPr>
          <p:spPr>
            <a:xfrm>
              <a:off x="3860800" y="1028700"/>
              <a:ext cx="4717189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Exposures    6 s – 40 min</a:t>
              </a:r>
            </a:p>
            <a:p>
              <a:r>
                <a:rPr lang="en-US" sz="2400" dirty="0" smtClean="0"/>
                <a:t>Analysis of desorption curves</a:t>
              </a:r>
            </a:p>
            <a:p>
              <a:r>
                <a:rPr lang="en-US" sz="2400" dirty="0" err="1" smtClean="0"/>
                <a:t>Fickian</a:t>
              </a:r>
              <a:r>
                <a:rPr lang="en-US" sz="2400" dirty="0" smtClean="0"/>
                <a:t> diffusion kinetics followed</a:t>
              </a:r>
            </a:p>
            <a:p>
              <a:r>
                <a:rPr lang="en-US" sz="2400" dirty="0" smtClean="0"/>
                <a:t>Delay times  ~ 10 min</a:t>
              </a:r>
              <a:endParaRPr lang="en-US" sz="24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16200000" flipV="1">
              <a:off x="6438900" y="2673350"/>
              <a:ext cx="755650" cy="57785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700" y="574675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Intake through the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2305054" y="2317753"/>
            <a:ext cx="361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Peterman et al.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Fusion Technology 8 2557 (1985)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78050" y="3521075"/>
            <a:ext cx="6083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Reviews: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Canadian Nuclear Safety Commission. INFO-0799 (2010)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Harrison et al. Rad. Prot. </a:t>
            </a:r>
            <a:r>
              <a:rPr lang="en-US" i="1" dirty="0" err="1" smtClean="0">
                <a:solidFill>
                  <a:srgbClr val="FFFF00"/>
                </a:solidFill>
              </a:rPr>
              <a:t>Dosim</a:t>
            </a:r>
            <a:r>
              <a:rPr lang="en-US" i="1" dirty="0" smtClean="0">
                <a:solidFill>
                  <a:srgbClr val="FFFF00"/>
                </a:solidFill>
              </a:rPr>
              <a:t>. 98 299 (2002)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70894" y="3060700"/>
            <a:ext cx="2921996" cy="1267861"/>
            <a:chOff x="870894" y="3060700"/>
            <a:chExt cx="2921996" cy="1267861"/>
          </a:xfrm>
        </p:grpSpPr>
        <p:sp>
          <p:nvSpPr>
            <p:cNvPr id="69" name="Line 2081"/>
            <p:cNvSpPr>
              <a:spLocks noChangeShapeType="1"/>
            </p:cNvSpPr>
            <p:nvPr/>
          </p:nvSpPr>
          <p:spPr bwMode="auto">
            <a:xfrm flipH="1">
              <a:off x="1931340" y="3060700"/>
              <a:ext cx="615010" cy="106019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45" name="Line 2053"/>
            <p:cNvSpPr>
              <a:spLocks noChangeShapeType="1"/>
            </p:cNvSpPr>
            <p:nvPr/>
          </p:nvSpPr>
          <p:spPr bwMode="auto">
            <a:xfrm>
              <a:off x="1649418" y="4116068"/>
              <a:ext cx="2143472" cy="1632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64" name="Text Box 2056"/>
            <p:cNvSpPr txBox="1">
              <a:spLocks noChangeArrowheads="1"/>
            </p:cNvSpPr>
            <p:nvPr/>
          </p:nvSpPr>
          <p:spPr bwMode="auto">
            <a:xfrm>
              <a:off x="870894" y="3866896"/>
              <a:ext cx="816249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00"/>
                  </a:solidFill>
                </a:rPr>
                <a:t>OBT</a:t>
              </a:r>
            </a:p>
          </p:txBody>
        </p:sp>
      </p:grpSp>
      <p:sp>
        <p:nvSpPr>
          <p:cNvPr id="43" name="Text Box 2056"/>
          <p:cNvSpPr txBox="1">
            <a:spLocks noChangeArrowheads="1"/>
          </p:cNvSpPr>
          <p:nvPr/>
        </p:nvSpPr>
        <p:spPr bwMode="auto">
          <a:xfrm>
            <a:off x="3927475" y="4165600"/>
            <a:ext cx="81624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FF00"/>
                </a:solidFill>
              </a:rPr>
              <a:t>OBT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016004" y="-615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 Box 2054"/>
          <p:cNvSpPr txBox="1">
            <a:spLocks noChangeArrowheads="1"/>
          </p:cNvSpPr>
          <p:nvPr/>
        </p:nvSpPr>
        <p:spPr bwMode="auto">
          <a:xfrm>
            <a:off x="3449641" y="2501901"/>
            <a:ext cx="227337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10 day </a:t>
            </a:r>
            <a:r>
              <a:rPr lang="en-US" sz="2400" dirty="0"/>
              <a:t>halftime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93754" y="984251"/>
            <a:ext cx="7649475" cy="2667178"/>
            <a:chOff x="793750" y="984250"/>
            <a:chExt cx="7649475" cy="2667179"/>
          </a:xfrm>
        </p:grpSpPr>
        <p:sp>
          <p:nvSpPr>
            <p:cNvPr id="55" name="Text Box 2052"/>
            <p:cNvSpPr txBox="1">
              <a:spLocks noChangeArrowheads="1"/>
            </p:cNvSpPr>
            <p:nvPr/>
          </p:nvSpPr>
          <p:spPr bwMode="auto">
            <a:xfrm>
              <a:off x="793750" y="2806700"/>
              <a:ext cx="82830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HTO</a:t>
              </a:r>
            </a:p>
          </p:txBody>
        </p:sp>
        <p:sp>
          <p:nvSpPr>
            <p:cNvPr id="56" name="Line 2053"/>
            <p:cNvSpPr>
              <a:spLocks noChangeShapeType="1"/>
            </p:cNvSpPr>
            <p:nvPr/>
          </p:nvSpPr>
          <p:spPr bwMode="auto">
            <a:xfrm>
              <a:off x="1620837" y="3035299"/>
              <a:ext cx="449580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58" name="Text Box 2055"/>
            <p:cNvSpPr txBox="1">
              <a:spLocks noChangeArrowheads="1"/>
            </p:cNvSpPr>
            <p:nvPr/>
          </p:nvSpPr>
          <p:spPr bwMode="auto">
            <a:xfrm>
              <a:off x="6084887" y="2451100"/>
              <a:ext cx="2358338" cy="12003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Urine</a:t>
              </a:r>
            </a:p>
            <a:p>
              <a:pPr algn="ctr" eaLnBrk="0" hangingPunct="0"/>
              <a:r>
                <a:rPr lang="en-US" sz="2400" dirty="0"/>
                <a:t>Breath moisture</a:t>
              </a:r>
            </a:p>
            <a:p>
              <a:pPr algn="ctr" eaLnBrk="0" hangingPunct="0"/>
              <a:r>
                <a:rPr lang="en-US" sz="2400" dirty="0"/>
                <a:t>Perspiration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59" name="Rectangle 2070"/>
            <p:cNvSpPr>
              <a:spLocks noChangeArrowheads="1"/>
            </p:cNvSpPr>
            <p:nvPr/>
          </p:nvSpPr>
          <p:spPr bwMode="auto">
            <a:xfrm>
              <a:off x="793750" y="1028699"/>
              <a:ext cx="1023037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FF00"/>
                  </a:solidFill>
                </a:rPr>
                <a:t>Intake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 Box 2071"/>
            <p:cNvSpPr txBox="1">
              <a:spLocks noChangeArrowheads="1"/>
            </p:cNvSpPr>
            <p:nvPr/>
          </p:nvSpPr>
          <p:spPr bwMode="auto">
            <a:xfrm>
              <a:off x="6351587" y="984250"/>
              <a:ext cx="1468672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00"/>
                  </a:solidFill>
                </a:rPr>
                <a:t>Excretion</a:t>
              </a:r>
            </a:p>
          </p:txBody>
        </p:sp>
        <p:sp>
          <p:nvSpPr>
            <p:cNvPr id="70" name="Line 2063"/>
            <p:cNvSpPr>
              <a:spLocks noChangeShapeType="1"/>
            </p:cNvSpPr>
            <p:nvPr/>
          </p:nvSpPr>
          <p:spPr bwMode="auto">
            <a:xfrm flipV="1">
              <a:off x="1620837" y="1968499"/>
              <a:ext cx="449580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Text Box 2062"/>
            <p:cNvSpPr txBox="1">
              <a:spLocks noChangeArrowheads="1"/>
            </p:cNvSpPr>
            <p:nvPr/>
          </p:nvSpPr>
          <p:spPr bwMode="auto">
            <a:xfrm>
              <a:off x="1030287" y="1739900"/>
              <a:ext cx="59503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HT</a:t>
              </a:r>
            </a:p>
          </p:txBody>
        </p:sp>
        <p:sp>
          <p:nvSpPr>
            <p:cNvPr id="72" name="Text Box 2065"/>
            <p:cNvSpPr txBox="1">
              <a:spLocks noChangeArrowheads="1"/>
            </p:cNvSpPr>
            <p:nvPr/>
          </p:nvSpPr>
          <p:spPr bwMode="auto">
            <a:xfrm>
              <a:off x="5995987" y="1695450"/>
              <a:ext cx="2362200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/>
                <a:t>Breath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860551" y="1339851"/>
            <a:ext cx="3767498" cy="1673224"/>
            <a:chOff x="1976437" y="1327150"/>
            <a:chExt cx="3767498" cy="1673224"/>
          </a:xfrm>
        </p:grpSpPr>
        <p:sp>
          <p:nvSpPr>
            <p:cNvPr id="51" name="Line 2066"/>
            <p:cNvSpPr>
              <a:spLocks noChangeShapeType="1"/>
            </p:cNvSpPr>
            <p:nvPr/>
          </p:nvSpPr>
          <p:spPr bwMode="auto">
            <a:xfrm>
              <a:off x="1976437" y="1981199"/>
              <a:ext cx="577850" cy="1019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52" name="Text Box 2067"/>
            <p:cNvSpPr txBox="1">
              <a:spLocks noChangeArrowheads="1"/>
            </p:cNvSpPr>
            <p:nvPr/>
          </p:nvSpPr>
          <p:spPr bwMode="auto">
            <a:xfrm>
              <a:off x="2173287" y="2006601"/>
              <a:ext cx="2403475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dirty="0"/>
                <a:t>Small fraction</a:t>
              </a:r>
            </a:p>
          </p:txBody>
        </p:sp>
        <p:sp>
          <p:nvSpPr>
            <p:cNvPr id="77" name="Text Box 2064"/>
            <p:cNvSpPr txBox="1">
              <a:spLocks noChangeArrowheads="1"/>
            </p:cNvSpPr>
            <p:nvPr/>
          </p:nvSpPr>
          <p:spPr bwMode="auto">
            <a:xfrm>
              <a:off x="3113087" y="1327150"/>
              <a:ext cx="2630848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Most, very quickly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36550" y="3101975"/>
            <a:ext cx="8175625" cy="2262922"/>
            <a:chOff x="336550" y="3101975"/>
            <a:chExt cx="8175625" cy="2262922"/>
          </a:xfrm>
        </p:grpSpPr>
        <p:sp>
          <p:nvSpPr>
            <p:cNvPr id="44" name="TextBox 43"/>
            <p:cNvSpPr txBox="1"/>
            <p:nvPr/>
          </p:nvSpPr>
          <p:spPr>
            <a:xfrm>
              <a:off x="336550" y="4533900"/>
              <a:ext cx="1377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Tritiated</a:t>
              </a:r>
            </a:p>
            <a:p>
              <a:r>
                <a:rPr lang="en-US" sz="2400" dirty="0" smtClean="0">
                  <a:solidFill>
                    <a:srgbClr val="FFC000"/>
                  </a:solidFill>
                </a:rPr>
                <a:t>particles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41" name="Text Box 2061"/>
            <p:cNvSpPr txBox="1">
              <a:spLocks noChangeArrowheads="1"/>
            </p:cNvSpPr>
            <p:nvPr/>
          </p:nvSpPr>
          <p:spPr bwMode="auto">
            <a:xfrm>
              <a:off x="6149975" y="4835526"/>
              <a:ext cx="2362200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err="1" smtClean="0"/>
                <a:t>Faeces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571625" y="3101975"/>
              <a:ext cx="4495800" cy="1984375"/>
              <a:chOff x="1549400" y="3073400"/>
              <a:chExt cx="4495800" cy="1984375"/>
            </a:xfrm>
          </p:grpSpPr>
          <p:sp>
            <p:nvSpPr>
              <p:cNvPr id="39" name="Line 2063"/>
              <p:cNvSpPr>
                <a:spLocks noChangeShapeType="1"/>
              </p:cNvSpPr>
              <p:nvPr/>
            </p:nvSpPr>
            <p:spPr bwMode="auto">
              <a:xfrm flipV="1">
                <a:off x="1549400" y="5029200"/>
                <a:ext cx="4495800" cy="0"/>
              </a:xfrm>
              <a:prstGeom prst="line">
                <a:avLst/>
              </a:prstGeom>
              <a:noFill/>
              <a:ln w="1270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2081"/>
              <p:cNvSpPr>
                <a:spLocks noChangeShapeType="1"/>
              </p:cNvSpPr>
              <p:nvPr/>
            </p:nvSpPr>
            <p:spPr bwMode="auto">
              <a:xfrm flipH="1">
                <a:off x="1816100" y="3073400"/>
                <a:ext cx="1155700" cy="195580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triangle" w="med" len="med"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48" name="Line 2081"/>
              <p:cNvSpPr>
                <a:spLocks noChangeShapeType="1"/>
              </p:cNvSpPr>
              <p:nvPr/>
            </p:nvSpPr>
            <p:spPr bwMode="auto">
              <a:xfrm flipH="1">
                <a:off x="2482850" y="4095750"/>
                <a:ext cx="577850" cy="962025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triangle" w="med" len="med"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204519" y="3057268"/>
            <a:ext cx="5302250" cy="1491398"/>
            <a:chOff x="3204519" y="3057268"/>
            <a:chExt cx="5302250" cy="1491398"/>
          </a:xfrm>
        </p:grpSpPr>
        <p:sp>
          <p:nvSpPr>
            <p:cNvPr id="66" name="Text Box 2061"/>
            <p:cNvSpPr txBox="1">
              <a:spLocks noChangeArrowheads="1"/>
            </p:cNvSpPr>
            <p:nvPr/>
          </p:nvSpPr>
          <p:spPr bwMode="auto">
            <a:xfrm>
              <a:off x="6144569" y="3717669"/>
              <a:ext cx="2362200" cy="83099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/>
                <a:t>Urine</a:t>
              </a:r>
            </a:p>
            <a:p>
              <a:pPr algn="ctr" eaLnBrk="0" hangingPunct="0"/>
              <a:r>
                <a:rPr lang="en-US" sz="2400" dirty="0" err="1" smtClean="0"/>
                <a:t>Faeces</a:t>
              </a:r>
              <a:endParaRPr lang="en-US" sz="2400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204519" y="3057268"/>
              <a:ext cx="2919413" cy="1079501"/>
              <a:chOff x="3144837" y="3035299"/>
              <a:chExt cx="2919413" cy="1079501"/>
            </a:xfrm>
          </p:grpSpPr>
          <p:sp>
            <p:nvSpPr>
              <p:cNvPr id="67" name="Line 2073"/>
              <p:cNvSpPr>
                <a:spLocks noChangeShapeType="1"/>
              </p:cNvSpPr>
              <p:nvPr/>
            </p:nvSpPr>
            <p:spPr bwMode="auto">
              <a:xfrm flipH="1">
                <a:off x="4745037" y="3079749"/>
                <a:ext cx="577850" cy="102235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61" name="Line 2072"/>
              <p:cNvSpPr>
                <a:spLocks noChangeShapeType="1"/>
              </p:cNvSpPr>
              <p:nvPr/>
            </p:nvSpPr>
            <p:spPr bwMode="auto">
              <a:xfrm>
                <a:off x="3144837" y="3035299"/>
                <a:ext cx="549275" cy="1025525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47" name="Line 2053"/>
              <p:cNvSpPr>
                <a:spLocks noChangeShapeType="1"/>
              </p:cNvSpPr>
              <p:nvPr/>
            </p:nvSpPr>
            <p:spPr bwMode="auto">
              <a:xfrm>
                <a:off x="3683000" y="4095750"/>
                <a:ext cx="2381250" cy="19050"/>
              </a:xfrm>
              <a:prstGeom prst="line">
                <a:avLst/>
              </a:prstGeom>
              <a:noFill/>
              <a:ln w="1270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36550" y="3082018"/>
            <a:ext cx="2876964" cy="3295705"/>
            <a:chOff x="336550" y="3082018"/>
            <a:chExt cx="2876964" cy="3295705"/>
          </a:xfrm>
        </p:grpSpPr>
        <p:sp>
          <p:nvSpPr>
            <p:cNvPr id="46" name="TextBox 45"/>
            <p:cNvSpPr txBox="1"/>
            <p:nvPr/>
          </p:nvSpPr>
          <p:spPr>
            <a:xfrm>
              <a:off x="336550" y="5546726"/>
              <a:ext cx="2670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HT from</a:t>
              </a:r>
            </a:p>
            <a:p>
              <a:r>
                <a:rPr lang="en-US" sz="2400" dirty="0" smtClean="0">
                  <a:solidFill>
                    <a:srgbClr val="65D313"/>
                  </a:solidFill>
                </a:rPr>
                <a:t>Surfaces </a:t>
              </a:r>
              <a:endParaRPr lang="en-US" sz="2400" dirty="0">
                <a:solidFill>
                  <a:srgbClr val="65D313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590963" y="3082018"/>
              <a:ext cx="1622551" cy="2933412"/>
              <a:chOff x="1717674" y="3073689"/>
              <a:chExt cx="1622551" cy="2933412"/>
            </a:xfrm>
          </p:grpSpPr>
          <p:sp>
            <p:nvSpPr>
              <p:cNvPr id="68" name="Line 2081"/>
              <p:cNvSpPr>
                <a:spLocks noChangeShapeType="1"/>
              </p:cNvSpPr>
              <p:nvPr/>
            </p:nvSpPr>
            <p:spPr bwMode="auto">
              <a:xfrm flipH="1">
                <a:off x="1717674" y="4165601"/>
                <a:ext cx="1012826" cy="1841500"/>
              </a:xfrm>
              <a:prstGeom prst="line">
                <a:avLst/>
              </a:prstGeom>
              <a:noFill/>
              <a:ln w="76200">
                <a:solidFill>
                  <a:srgbClr val="65D313"/>
                </a:solidFill>
                <a:round/>
                <a:headEnd type="triangle" w="med" len="med"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62" name="Line 2081"/>
              <p:cNvSpPr>
                <a:spLocks noChangeShapeType="1"/>
              </p:cNvSpPr>
              <p:nvPr/>
            </p:nvSpPr>
            <p:spPr bwMode="auto">
              <a:xfrm flipH="1">
                <a:off x="2327399" y="3073689"/>
                <a:ext cx="1012826" cy="1841500"/>
              </a:xfrm>
              <a:prstGeom prst="line">
                <a:avLst/>
              </a:prstGeom>
              <a:noFill/>
              <a:ln w="76200">
                <a:solidFill>
                  <a:srgbClr val="65D313"/>
                </a:solidFill>
                <a:round/>
                <a:headEnd type="triangle" w="med" len="med"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86" grpId="0"/>
      <p:bldP spid="86" grpId="1"/>
      <p:bldP spid="43" grpId="0"/>
      <p:bldP spid="43" grpId="1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441450" y="1035050"/>
            <a:ext cx="7138338" cy="4974372"/>
            <a:chOff x="1441450" y="1035050"/>
            <a:chExt cx="7138338" cy="4974372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6349" y="1127125"/>
              <a:ext cx="5756275" cy="409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1349375" y="3152775"/>
              <a:ext cx="3867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282951" y="5101082"/>
              <a:ext cx="4879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98800" y="5178425"/>
              <a:ext cx="54809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0       50    100    150    200    250   300</a:t>
              </a:r>
            </a:p>
            <a:p>
              <a:pPr algn="ctr"/>
              <a:r>
                <a:rPr lang="en-US" sz="2400" dirty="0" smtClean="0"/>
                <a:t>Days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0125" y="1035050"/>
              <a:ext cx="1040670" cy="436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100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100 k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 k</a:t>
              </a:r>
            </a:p>
            <a:p>
              <a:pPr algn="r"/>
              <a:r>
                <a:rPr lang="en-US" sz="2400" dirty="0" smtClean="0"/>
                <a:t>1 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1450" y="2324100"/>
              <a:ext cx="8707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Bq/L</a:t>
              </a:r>
            </a:p>
            <a:p>
              <a:pPr algn="ctr"/>
              <a:r>
                <a:rPr lang="en-US" sz="2400" dirty="0" smtClean="0"/>
                <a:t>in</a:t>
              </a:r>
            </a:p>
            <a:p>
              <a:pPr algn="ctr"/>
              <a:r>
                <a:rPr lang="en-US" sz="2400" dirty="0" smtClean="0"/>
                <a:t>urine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007100"/>
            <a:ext cx="50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Snyder  et al.  Phys. Med. Biol. 13, 547 (1968)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775" y="574675"/>
            <a:ext cx="482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Dose from OBT after HTO intake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639291" y="1980127"/>
            <a:ext cx="3770415" cy="2446317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82950" y="3429000"/>
            <a:ext cx="4143375" cy="128905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Story of T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282700" y="1339853"/>
            <a:ext cx="657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Overview of tritium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days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Measurement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Biokinetics and dosimetry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Relative biological effectiveness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Dispersion in the environmental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Health effects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Effluent management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032375" y="1035050"/>
            <a:ext cx="3513857" cy="1955123"/>
            <a:chOff x="2004148" y="1739900"/>
            <a:chExt cx="6563616" cy="3688911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22" name="Group 7"/>
            <p:cNvGrpSpPr/>
            <p:nvPr/>
          </p:nvGrpSpPr>
          <p:grpSpPr>
            <a:xfrm>
              <a:off x="4572000" y="3028950"/>
              <a:ext cx="1479296" cy="1168146"/>
              <a:chOff x="5238750" y="3562350"/>
              <a:chExt cx="1479296" cy="1168146"/>
            </a:xfrm>
          </p:grpSpPr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5238750" y="3562350"/>
                <a:ext cx="768096" cy="768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45000"/>
                    </a:srgbClr>
                  </a:gs>
                  <a:gs pos="100000">
                    <a:srgbClr val="FF0000">
                      <a:alpha val="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5949950" y="3651250"/>
                <a:ext cx="768096" cy="768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alpha val="57000"/>
                    </a:srgbClr>
                  </a:gs>
                  <a:gs pos="100000">
                    <a:srgbClr val="FFFF00">
                      <a:alpha val="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549900" y="3962400"/>
                <a:ext cx="768096" cy="768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549900" y="3962400"/>
                <a:ext cx="768096" cy="768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00">
                      <a:alpha val="57000"/>
                    </a:srgbClr>
                  </a:gs>
                  <a:gs pos="100000">
                    <a:srgbClr val="FFFF00">
                      <a:alpha val="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Oval 23"/>
            <p:cNvSpPr/>
            <p:nvPr/>
          </p:nvSpPr>
          <p:spPr>
            <a:xfrm rot="984387">
              <a:off x="2004148" y="2009707"/>
              <a:ext cx="6563616" cy="3419104"/>
            </a:xfrm>
            <a:prstGeom prst="ellipse">
              <a:avLst/>
            </a:prstGeom>
            <a:noFill/>
            <a:ln>
              <a:solidFill>
                <a:srgbClr val="0099FF">
                  <a:alpha val="2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771900" y="1739900"/>
              <a:ext cx="177800" cy="177800"/>
            </a:xfrm>
            <a:prstGeom prst="ellipse">
              <a:avLst/>
            </a:prstGeom>
            <a:solidFill>
              <a:srgbClr val="0099FF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41450" y="1035050"/>
            <a:ext cx="7138338" cy="4974372"/>
            <a:chOff x="1441450" y="1035050"/>
            <a:chExt cx="7138338" cy="4974372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6349" y="1127125"/>
              <a:ext cx="5756275" cy="409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1349375" y="3152775"/>
              <a:ext cx="3867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3282951" y="5101082"/>
              <a:ext cx="48799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98800" y="5178425"/>
              <a:ext cx="54809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0       50    100    150    200    250   300</a:t>
              </a:r>
            </a:p>
            <a:p>
              <a:pPr algn="ctr"/>
              <a:r>
                <a:rPr lang="en-US" sz="2400" dirty="0" smtClean="0"/>
                <a:t>Days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0125" y="1035050"/>
              <a:ext cx="1040670" cy="436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100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 M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100 k</a:t>
              </a:r>
            </a:p>
            <a:p>
              <a:pPr algn="r">
                <a:spcAft>
                  <a:spcPts val="3100"/>
                </a:spcAft>
              </a:pPr>
              <a:r>
                <a:rPr lang="en-US" sz="2400" dirty="0" smtClean="0"/>
                <a:t>10 k</a:t>
              </a:r>
            </a:p>
            <a:p>
              <a:pPr algn="r"/>
              <a:r>
                <a:rPr lang="en-US" sz="2400" dirty="0" smtClean="0"/>
                <a:t>1 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1450" y="2324100"/>
              <a:ext cx="8707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Bq/L</a:t>
              </a:r>
            </a:p>
            <a:p>
              <a:pPr algn="ctr"/>
              <a:r>
                <a:rPr lang="en-US" sz="2400" dirty="0" smtClean="0"/>
                <a:t>in</a:t>
              </a:r>
            </a:p>
            <a:p>
              <a:pPr algn="ctr"/>
              <a:r>
                <a:rPr lang="en-US" sz="2400" dirty="0" smtClean="0"/>
                <a:t>urine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6007100"/>
            <a:ext cx="506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Snyder  et al.  Phys. Med. Biol. 13, 547 (1968)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775" y="574675"/>
            <a:ext cx="482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Dose from OBT after HTO intake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500313" y="2093912"/>
            <a:ext cx="3775075" cy="220980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2950" y="2232025"/>
            <a:ext cx="2946400" cy="2854325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82950" y="3705225"/>
            <a:ext cx="4143375" cy="1012825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50" y="5546725"/>
            <a:ext cx="653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Killough</a:t>
            </a:r>
            <a:r>
              <a:rPr lang="en-US" i="1" dirty="0" smtClean="0">
                <a:solidFill>
                  <a:srgbClr val="FFFF00"/>
                </a:solidFill>
              </a:rPr>
              <a:t>. ORNL-5853 (1982)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475" y="1219200"/>
            <a:ext cx="47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Typical multi-compartment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6350" y="2232025"/>
            <a:ext cx="2025650" cy="1381125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  Water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1050" y="1127125"/>
            <a:ext cx="1841500" cy="92075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Organic</a:t>
            </a:r>
          </a:p>
          <a:p>
            <a:pPr algn="ctr"/>
            <a:r>
              <a:rPr lang="en-US" dirty="0" smtClean="0"/>
              <a:t>Mass 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5861050" y="2324100"/>
            <a:ext cx="1841500" cy="92075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Organic</a:t>
            </a:r>
          </a:p>
          <a:p>
            <a:pPr algn="ctr"/>
            <a:r>
              <a:rPr lang="en-US" dirty="0" smtClean="0"/>
              <a:t>Mass 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861050" y="3429000"/>
            <a:ext cx="1841500" cy="92075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Bone</a:t>
            </a:r>
          </a:p>
          <a:p>
            <a:pPr algn="ctr"/>
            <a:r>
              <a:rPr lang="en-US" dirty="0" smtClean="0"/>
              <a:t>Mass M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5861050" y="4625975"/>
            <a:ext cx="1841500" cy="92075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Bone</a:t>
            </a:r>
          </a:p>
          <a:p>
            <a:pPr algn="ctr"/>
            <a:r>
              <a:rPr lang="en-US" dirty="0" smtClean="0"/>
              <a:t>Mass M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rot="10800000" flipV="1">
            <a:off x="4572000" y="1587499"/>
            <a:ext cx="1289050" cy="10128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rot="10800000">
            <a:off x="4572000" y="2784475"/>
            <a:ext cx="128905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rot="10800000">
            <a:off x="4572000" y="3060701"/>
            <a:ext cx="1289050" cy="8286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rot="10800000">
            <a:off x="4572000" y="3336926"/>
            <a:ext cx="1289050" cy="17494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89000" y="2876550"/>
            <a:ext cx="165735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099592" y="4072733"/>
            <a:ext cx="920753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4475" y="2324100"/>
            <a:ext cx="209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Intake of HTO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93900" y="398145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Excretion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2375" y="149542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32375" y="23241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32375" y="2968625"/>
            <a:ext cx="48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32375" y="370522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43325" y="407352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754" y="1917703"/>
            <a:ext cx="7600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J. von Neumann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“With four parameters I can fit an elephant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650" y="3473452"/>
            <a:ext cx="7689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</a:rPr>
              <a:t>and with five I can make him wiggle his trunk.”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4850" y="94297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Back to basics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2775" y="2968625"/>
            <a:ext cx="6997700" cy="1046379"/>
            <a:chOff x="612775" y="3027146"/>
            <a:chExt cx="6997700" cy="1046379"/>
          </a:xfrm>
        </p:grpSpPr>
        <p:grpSp>
          <p:nvGrpSpPr>
            <p:cNvPr id="41" name="Group 40"/>
            <p:cNvGrpSpPr/>
            <p:nvPr/>
          </p:nvGrpSpPr>
          <p:grpSpPr>
            <a:xfrm>
              <a:off x="612775" y="3060700"/>
              <a:ext cx="6997700" cy="1012825"/>
              <a:chOff x="612775" y="2324100"/>
              <a:chExt cx="6997700" cy="101282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927475" y="2324100"/>
                <a:ext cx="3683000" cy="1012825"/>
                <a:chOff x="3927475" y="1863725"/>
                <a:chExt cx="3683000" cy="101282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927475" y="1863725"/>
                  <a:ext cx="3683000" cy="1012825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 rot="960000">
                  <a:off x="7144270" y="2068944"/>
                  <a:ext cx="184150" cy="1588"/>
                </a:xfrm>
                <a:prstGeom prst="straightConnector1">
                  <a:avLst/>
                </a:prstGeom>
                <a:ln w="730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612775" y="2692400"/>
                <a:ext cx="3214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Organic Component A</a:t>
                </a: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5492750" y="3027146"/>
              <a:ext cx="552450" cy="73152"/>
            </a:xfrm>
            <a:prstGeom prst="roundRect">
              <a:avLst/>
            </a:prstGeom>
            <a:solidFill>
              <a:srgbClr val="65D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33529" y="4533903"/>
            <a:ext cx="4879975" cy="751231"/>
            <a:chOff x="1533525" y="4519269"/>
            <a:chExt cx="4879975" cy="751231"/>
          </a:xfrm>
        </p:grpSpPr>
        <p:grpSp>
          <p:nvGrpSpPr>
            <p:cNvPr id="40" name="Group 39"/>
            <p:cNvGrpSpPr/>
            <p:nvPr/>
          </p:nvGrpSpPr>
          <p:grpSpPr>
            <a:xfrm>
              <a:off x="1533525" y="4533900"/>
              <a:ext cx="4879975" cy="736600"/>
              <a:chOff x="1533525" y="3981450"/>
              <a:chExt cx="4879975" cy="736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124450" y="3981450"/>
                <a:ext cx="1289050" cy="736600"/>
                <a:chOff x="5124450" y="3429000"/>
                <a:chExt cx="1289050" cy="7366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5124450" y="3429000"/>
                  <a:ext cx="1289050" cy="736600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rot="2220000">
                  <a:off x="6210544" y="3605973"/>
                  <a:ext cx="184150" cy="1588"/>
                </a:xfrm>
                <a:prstGeom prst="straightConnector1">
                  <a:avLst/>
                </a:prstGeom>
                <a:ln w="730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1533525" y="4073525"/>
                <a:ext cx="3231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Organic Component B</a:t>
                </a: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5485435" y="4519269"/>
              <a:ext cx="552450" cy="73152"/>
            </a:xfrm>
            <a:prstGeom prst="roundRect">
              <a:avLst/>
            </a:prstGeom>
            <a:solidFill>
              <a:srgbClr val="65D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22577" y="1035052"/>
            <a:ext cx="4511675" cy="1566565"/>
            <a:chOff x="2822575" y="1035050"/>
            <a:chExt cx="4511675" cy="156656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203700" y="2135398"/>
              <a:ext cx="1289050" cy="0"/>
            </a:xfrm>
            <a:prstGeom prst="line">
              <a:avLst/>
            </a:prstGeom>
            <a:ln w="44450" cap="rnd">
              <a:solidFill>
                <a:srgbClr val="65D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45200" y="2135398"/>
              <a:ext cx="1289050" cy="0"/>
            </a:xfrm>
            <a:prstGeom prst="line">
              <a:avLst/>
            </a:prstGeom>
            <a:ln w="44450" cap="rnd">
              <a:solidFill>
                <a:srgbClr val="65D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216525" y="1859173"/>
              <a:ext cx="552450" cy="0"/>
            </a:xfrm>
            <a:prstGeom prst="line">
              <a:avLst/>
            </a:prstGeom>
            <a:ln w="44450" cap="rnd">
              <a:solidFill>
                <a:srgbClr val="65D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822575" y="2139950"/>
              <a:ext cx="2025650" cy="461665"/>
              <a:chOff x="6137275" y="1035050"/>
              <a:chExt cx="2025650" cy="46166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7058025" y="1311275"/>
                <a:ext cx="11049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137275" y="1035050"/>
                <a:ext cx="857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Time</a:t>
                </a:r>
              </a:p>
            </p:txBody>
          </p:sp>
        </p:grpSp>
        <p:sp>
          <p:nvSpPr>
            <p:cNvPr id="46" name="Arc 45"/>
            <p:cNvSpPr/>
            <p:nvPr/>
          </p:nvSpPr>
          <p:spPr>
            <a:xfrm rot="10517261">
              <a:off x="5506118" y="1035050"/>
              <a:ext cx="1100593" cy="1103548"/>
            </a:xfrm>
            <a:prstGeom prst="arc">
              <a:avLst/>
            </a:prstGeom>
            <a:ln w="47625">
              <a:solidFill>
                <a:srgbClr val="65D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9925" y="1495425"/>
              <a:ext cx="828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HTO</a:t>
              </a:r>
            </a:p>
          </p:txBody>
        </p:sp>
      </p:grp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3525" y="4625975"/>
            <a:ext cx="699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Pinson and </a:t>
            </a:r>
            <a:r>
              <a:rPr lang="en-US" i="1" dirty="0" err="1" smtClean="0">
                <a:solidFill>
                  <a:srgbClr val="FFFF00"/>
                </a:solidFill>
              </a:rPr>
              <a:t>Langham</a:t>
            </a:r>
            <a:r>
              <a:rPr lang="en-US" i="1" dirty="0" smtClean="0">
                <a:solidFill>
                  <a:srgbClr val="FFFF00"/>
                </a:solidFill>
              </a:rPr>
              <a:t>. J. Appl. Physiol. 10 108 (1957)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Osborne. Rad. Res. 50, 197-211 (1972)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1825" y="5178425"/>
            <a:ext cx="64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Trivedi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Galeriu</a:t>
            </a:r>
            <a:r>
              <a:rPr lang="en-US" i="1" dirty="0" smtClean="0">
                <a:solidFill>
                  <a:srgbClr val="FFFF00"/>
                </a:solidFill>
              </a:rPr>
              <a:t>, &amp; </a:t>
            </a:r>
            <a:r>
              <a:rPr lang="en-US" i="1" dirty="0" err="1" smtClean="0">
                <a:solidFill>
                  <a:srgbClr val="FFFF00"/>
                </a:solidFill>
              </a:rPr>
              <a:t>Lamothe</a:t>
            </a:r>
            <a:r>
              <a:rPr lang="en-US" i="1" dirty="0" smtClean="0">
                <a:solidFill>
                  <a:srgbClr val="FFFF00"/>
                </a:solidFill>
              </a:rPr>
              <a:t>. Health Phys. 78, 2 (2000)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4854" y="1127125"/>
            <a:ext cx="8194675" cy="1938992"/>
            <a:chOff x="612775" y="4257675"/>
            <a:chExt cx="8194675" cy="1938992"/>
          </a:xfrm>
        </p:grpSpPr>
        <p:sp>
          <p:nvSpPr>
            <p:cNvPr id="10" name="TextBox 9"/>
            <p:cNvSpPr txBox="1"/>
            <p:nvPr/>
          </p:nvSpPr>
          <p:spPr>
            <a:xfrm>
              <a:off x="612775" y="4257675"/>
              <a:ext cx="81946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Two parameters needed to estimate dose:</a:t>
              </a:r>
            </a:p>
            <a:p>
              <a:pPr lvl="1"/>
              <a:r>
                <a:rPr lang="en-US" sz="2400" dirty="0" smtClean="0"/>
                <a:t>Faction of organically bound hydrogen labelled with tritium (20–30%)</a:t>
              </a:r>
            </a:p>
            <a:p>
              <a:pPr lvl="1"/>
              <a:r>
                <a:rPr lang="en-US" sz="2400" dirty="0" smtClean="0"/>
                <a:t>Water fraction in tissue (60–80%)</a:t>
              </a:r>
            </a:p>
            <a:p>
              <a:pPr lvl="1"/>
              <a:r>
                <a:rPr lang="en-US" sz="2400" dirty="0" smtClean="0"/>
                <a:t>	      Dose from OBT  5–20% of dose from HTO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57300" y="5915025"/>
              <a:ext cx="552450" cy="45719"/>
            </a:xfrm>
            <a:prstGeom prst="rightArrow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4854" y="3152775"/>
            <a:ext cx="78263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Verified by direct measurement of OBT excreted by workers:</a:t>
            </a:r>
          </a:p>
          <a:p>
            <a:r>
              <a:rPr lang="en-US" sz="2400" dirty="0" smtClean="0"/>
              <a:t>	   Dose from OBT  6.9 </a:t>
            </a:r>
            <a:r>
              <a:rPr lang="en-US" sz="2800" dirty="0" smtClean="0"/>
              <a:t>±</a:t>
            </a:r>
            <a:r>
              <a:rPr lang="en-US" sz="2400" dirty="0" smtClean="0"/>
              <a:t> 3.1% of dose from HTO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9000" y="5362575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Dose conversion coefficient; adult    18 </a:t>
            </a:r>
            <a:r>
              <a:rPr lang="en-US" sz="2400" dirty="0" err="1" smtClean="0"/>
              <a:t>pSv</a:t>
            </a:r>
            <a:r>
              <a:rPr lang="en-US" sz="2400" dirty="0" smtClean="0"/>
              <a:t>/Bq</a:t>
            </a:r>
          </a:p>
          <a:p>
            <a:r>
              <a:rPr lang="en-US" sz="2400" dirty="0" smtClean="0"/>
              <a:t>				  infant    64 </a:t>
            </a:r>
            <a:r>
              <a:rPr lang="en-US" sz="2400" dirty="0" err="1" smtClean="0"/>
              <a:t>pSv</a:t>
            </a:r>
            <a:r>
              <a:rPr lang="en-US" sz="2400" dirty="0" smtClean="0"/>
              <a:t>/Bq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1725" y="1349375"/>
            <a:ext cx="828304" cy="4603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9350" y="3181350"/>
            <a:ext cx="816249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270125" y="1579563"/>
            <a:ext cx="3188071" cy="1868273"/>
            <a:chOff x="2270125" y="1579563"/>
            <a:chExt cx="3188071" cy="1868273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2729939" y="2508811"/>
              <a:ext cx="939587" cy="938464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730500" y="1587500"/>
              <a:ext cx="920750" cy="903037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270125" y="2508250"/>
              <a:ext cx="460375" cy="0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3"/>
            </p:cNvCxnSpPr>
            <p:nvPr/>
          </p:nvCxnSpPr>
          <p:spPr>
            <a:xfrm>
              <a:off x="4470029" y="1579563"/>
              <a:ext cx="930646" cy="7937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527550" y="3429000"/>
              <a:ext cx="930646" cy="7937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292225" y="2276475"/>
            <a:ext cx="82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4275" y="15875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97%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46350" y="296862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56150" y="177165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days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48225" y="287655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 days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56150" y="4073525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ICRP 67 (1993);  ICRP 71 (1995)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9000" y="4625975"/>
            <a:ext cx="446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OBT contributes ~ 10% to dose</a:t>
            </a:r>
            <a:endParaRPr lang="en-US" sz="2400" dirty="0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9000" y="942975"/>
            <a:ext cx="75501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Ingestion of OBT    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Early experimental studies:</a:t>
            </a:r>
            <a:r>
              <a:rPr lang="en-US" sz="2400" dirty="0" smtClean="0"/>
              <a:t> 3 times higher dose from tritiated </a:t>
            </a:r>
            <a:r>
              <a:rPr lang="en-US" sz="2400" dirty="0" err="1" smtClean="0"/>
              <a:t>thymidine</a:t>
            </a:r>
            <a:r>
              <a:rPr lang="en-US" sz="2400" dirty="0" smtClean="0"/>
              <a:t> and folic acid than from HTO intake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3150" y="52705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Lambert &amp; Clifton.  Brit. J. of </a:t>
            </a:r>
            <a:r>
              <a:rPr lang="en-US" i="1" dirty="0" err="1" smtClean="0">
                <a:solidFill>
                  <a:srgbClr val="FFFF00"/>
                </a:solidFill>
              </a:rPr>
              <a:t>Radiol</a:t>
            </a:r>
            <a:r>
              <a:rPr lang="en-US" i="1" dirty="0" smtClean="0">
                <a:solidFill>
                  <a:srgbClr val="FFFF00"/>
                </a:solidFill>
              </a:rPr>
              <a:t>. 40, 56 (1967)</a:t>
            </a:r>
          </a:p>
          <a:p>
            <a:r>
              <a:rPr lang="en-US" i="1" dirty="0" err="1" smtClean="0">
                <a:solidFill>
                  <a:srgbClr val="FFFF00"/>
                </a:solidFill>
              </a:rPr>
              <a:t>Vennart</a:t>
            </a:r>
            <a:r>
              <a:rPr lang="en-US" i="1" dirty="0" smtClean="0">
                <a:solidFill>
                  <a:srgbClr val="FFFF00"/>
                </a:solidFill>
              </a:rPr>
              <a:t>. Health Phys. 6, 429  (1969)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9000" y="4349750"/>
            <a:ext cx="6648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ICRP model:  </a:t>
            </a:r>
            <a:r>
              <a:rPr lang="en-US" sz="2400" dirty="0" smtClean="0"/>
              <a:t>50% of OBT </a:t>
            </a:r>
            <a:r>
              <a:rPr lang="en-US" sz="2400" dirty="0" err="1" smtClean="0"/>
              <a:t>catabolized</a:t>
            </a:r>
            <a:r>
              <a:rPr lang="en-US" sz="2400" dirty="0" smtClean="0"/>
              <a:t> to HTO</a:t>
            </a:r>
          </a:p>
          <a:p>
            <a:r>
              <a:rPr lang="en-US" sz="2400" dirty="0" smtClean="0"/>
              <a:t>                       Dose 2.3 times higher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9000" y="942975"/>
            <a:ext cx="75501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Ingestion of OBT    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Early experimental studies: </a:t>
            </a:r>
            <a:r>
              <a:rPr lang="en-US" sz="2400" dirty="0" smtClean="0"/>
              <a:t>3 times higher dose from tritiated </a:t>
            </a:r>
            <a:r>
              <a:rPr lang="en-US" sz="2400" dirty="0" err="1" smtClean="0"/>
              <a:t>thymidine</a:t>
            </a:r>
            <a:r>
              <a:rPr lang="en-US" sz="2400" dirty="0" smtClean="0"/>
              <a:t> and folic acid than from HTO intake 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9000" y="3613150"/>
            <a:ext cx="732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Current physiological-based model:  </a:t>
            </a:r>
            <a:r>
              <a:rPr lang="en-US" sz="2400" dirty="0" smtClean="0"/>
              <a:t>4 times higher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0" y="2784475"/>
            <a:ext cx="6811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Subsequent experimental studies and analyses: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			1 to 4 times higher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5225" y="5638800"/>
            <a:ext cx="708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Richardson &amp; </a:t>
            </a:r>
            <a:r>
              <a:rPr lang="en-US" i="1" dirty="0" err="1" smtClean="0">
                <a:solidFill>
                  <a:srgbClr val="FFFF00"/>
                </a:solidFill>
              </a:rPr>
              <a:t>Dunford</a:t>
            </a:r>
            <a:r>
              <a:rPr lang="en-US" i="1" dirty="0" smtClean="0">
                <a:solidFill>
                  <a:srgbClr val="FFFF00"/>
                </a:solidFill>
              </a:rPr>
              <a:t>. Health Phys. 85, 523 (2003)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300" y="5546725"/>
            <a:ext cx="708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Harrison, </a:t>
            </a:r>
            <a:r>
              <a:rPr lang="en-US" i="1" dirty="0" err="1" smtClean="0">
                <a:solidFill>
                  <a:srgbClr val="FFFF00"/>
                </a:solidFill>
              </a:rPr>
              <a:t>Khurseed</a:t>
            </a:r>
            <a:r>
              <a:rPr lang="en-US" i="1" dirty="0" smtClean="0">
                <a:solidFill>
                  <a:srgbClr val="FFFF00"/>
                </a:solidFill>
              </a:rPr>
              <a:t> &amp; Lambert. </a:t>
            </a:r>
            <a:r>
              <a:rPr lang="en-US" i="1" dirty="0" err="1" smtClean="0">
                <a:solidFill>
                  <a:srgbClr val="FFFF00"/>
                </a:solidFill>
              </a:rPr>
              <a:t>Radiat</a:t>
            </a:r>
            <a:r>
              <a:rPr lang="en-US" i="1" dirty="0" smtClean="0">
                <a:solidFill>
                  <a:srgbClr val="FFFF00"/>
                </a:solidFill>
              </a:rPr>
              <a:t>. Prot. </a:t>
            </a:r>
            <a:r>
              <a:rPr lang="en-US" i="1" dirty="0" err="1" smtClean="0">
                <a:solidFill>
                  <a:srgbClr val="FFFF00"/>
                </a:solidFill>
              </a:rPr>
              <a:t>Dosim</a:t>
            </a:r>
            <a:r>
              <a:rPr lang="en-US" i="1" dirty="0" smtClean="0">
                <a:solidFill>
                  <a:srgbClr val="FFFF00"/>
                </a:solidFill>
              </a:rPr>
              <a:t>. 98 299 (2002)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Canadian Nuclear Safety Commission. INFO-0799 (2010)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53125" y="5178425"/>
            <a:ext cx="2570768" cy="830997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HTO   18 </a:t>
            </a:r>
            <a:r>
              <a:rPr lang="en-US" sz="2400" dirty="0" err="1" smtClean="0"/>
              <a:t>pSv</a:t>
            </a:r>
            <a:r>
              <a:rPr lang="en-US" sz="2400" dirty="0" smtClean="0"/>
              <a:t>/Bq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OBT    42 </a:t>
            </a:r>
            <a:r>
              <a:rPr lang="en-US" sz="2400" dirty="0" err="1" smtClean="0">
                <a:solidFill>
                  <a:srgbClr val="FFFF00"/>
                </a:solidFill>
              </a:rPr>
              <a:t>pSv</a:t>
            </a:r>
            <a:r>
              <a:rPr lang="en-US" sz="2400" dirty="0" smtClean="0">
                <a:solidFill>
                  <a:srgbClr val="FFFF00"/>
                </a:solidFill>
              </a:rPr>
              <a:t>/Bq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0" grpId="1"/>
      <p:bldP spid="11" grpId="0"/>
      <p:bldP spid="11" grpId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942975"/>
            <a:ext cx="251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Tritiated particles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525" y="1679575"/>
            <a:ext cx="63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“Potential show-stoppers for fusion reactors”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06725" y="3336925"/>
            <a:ext cx="313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49560" y="398145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98800" y="2324100"/>
            <a:ext cx="5708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Skinner. Management of dust in fusion devices. UCLA (2009) 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89000" y="2784475"/>
            <a:ext cx="303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Graphite</a:t>
            </a:r>
          </a:p>
          <a:p>
            <a:r>
              <a:rPr lang="en-US" sz="2400" dirty="0" smtClean="0"/>
              <a:t>Beryllium</a:t>
            </a:r>
          </a:p>
          <a:p>
            <a:r>
              <a:rPr lang="en-US" sz="2400" dirty="0" smtClean="0"/>
              <a:t>Titanium hydride</a:t>
            </a:r>
          </a:p>
          <a:p>
            <a:r>
              <a:rPr lang="en-US" sz="2400" dirty="0" smtClean="0"/>
              <a:t>Iron hydroxide</a:t>
            </a:r>
          </a:p>
          <a:p>
            <a:r>
              <a:rPr lang="en-US" sz="2400" dirty="0" smtClean="0"/>
              <a:t>Zirconium hydride</a:t>
            </a:r>
          </a:p>
          <a:p>
            <a:r>
              <a:rPr lang="en-US" sz="2400" dirty="0" smtClean="0"/>
              <a:t>Lithium ceramics</a:t>
            </a:r>
          </a:p>
          <a:p>
            <a:r>
              <a:rPr lang="en-US" sz="2400" dirty="0" smtClean="0"/>
              <a:t>Stainless steels</a:t>
            </a:r>
          </a:p>
          <a:p>
            <a:r>
              <a:rPr lang="en-US" sz="2400" dirty="0" smtClean="0"/>
              <a:t>etc . . 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9000" y="3521075"/>
            <a:ext cx="5823838" cy="461665"/>
          </a:xfrm>
          <a:prstGeom prst="rect">
            <a:avLst/>
          </a:prstGeom>
          <a:solidFill>
            <a:srgbClr val="0099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Titanium hydride             ~ 50 day half-life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1624" y="4349750"/>
            <a:ext cx="48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Cheng et al. Health Phys. 76,120 (1999)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6725" y="3336925"/>
            <a:ext cx="313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49560" y="398145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925" y="3521075"/>
            <a:ext cx="7826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Caveat</a:t>
            </a:r>
          </a:p>
          <a:p>
            <a:r>
              <a:rPr lang="en-US" sz="2400" dirty="0" smtClean="0"/>
              <a:t>Dose coefficient too high?:   Self absorption</a:t>
            </a:r>
          </a:p>
          <a:p>
            <a:r>
              <a:rPr lang="en-US" sz="2400" dirty="0" smtClean="0"/>
              <a:t>                                              Macrophage action</a:t>
            </a:r>
          </a:p>
          <a:p>
            <a:r>
              <a:rPr lang="en-US" sz="2400" dirty="0" smtClean="0"/>
              <a:t>                                              Tritium speciation  etc . . 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000" y="1771650"/>
            <a:ext cx="71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ICRP  model:    </a:t>
            </a:r>
            <a:r>
              <a:rPr lang="en-US" sz="2400" dirty="0" smtClean="0"/>
              <a:t>Assumes moderate solubility</a:t>
            </a:r>
          </a:p>
          <a:p>
            <a:r>
              <a:rPr lang="en-US" sz="2400" dirty="0" smtClean="0"/>
              <a:t>		   Dose similar to OBT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000" y="942975"/>
            <a:ext cx="251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Tritiated particles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3900" y="5362575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Richardson &amp; Hong. Health Phys. 81,313 (2001)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4825" y="2600325"/>
            <a:ext cx="2995564" cy="1200329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HTO         18 </a:t>
            </a:r>
            <a:r>
              <a:rPr lang="en-US" sz="2400" dirty="0" err="1" smtClean="0"/>
              <a:t>pSv</a:t>
            </a:r>
            <a:r>
              <a:rPr lang="en-US" sz="2400" dirty="0" smtClean="0"/>
              <a:t>/Bq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OBT         42 </a:t>
            </a:r>
            <a:r>
              <a:rPr lang="en-US" sz="2400" dirty="0" err="1" smtClean="0">
                <a:solidFill>
                  <a:srgbClr val="FFFF00"/>
                </a:solidFill>
              </a:rPr>
              <a:t>pSv</a:t>
            </a:r>
            <a:r>
              <a:rPr lang="en-US" sz="2400" dirty="0" smtClean="0">
                <a:solidFill>
                  <a:srgbClr val="FFFF00"/>
                </a:solidFill>
              </a:rPr>
              <a:t>/Bq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Particles  45 </a:t>
            </a:r>
            <a:r>
              <a:rPr lang="en-US" sz="2400" dirty="0" err="1" smtClean="0">
                <a:solidFill>
                  <a:srgbClr val="FFC000"/>
                </a:solidFill>
              </a:rPr>
              <a:t>pSv</a:t>
            </a:r>
            <a:r>
              <a:rPr lang="en-US" sz="2400" dirty="0" smtClean="0">
                <a:solidFill>
                  <a:srgbClr val="FFC000"/>
                </a:solidFill>
              </a:rPr>
              <a:t>/Bq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838200" y="273051"/>
            <a:ext cx="7962900" cy="6414591"/>
            <a:chOff x="838200" y="273051"/>
            <a:chExt cx="7962900" cy="6414591"/>
          </a:xfrm>
        </p:grpSpPr>
        <p:grpSp>
          <p:nvGrpSpPr>
            <p:cNvPr id="57" name="Group 56"/>
            <p:cNvGrpSpPr/>
            <p:nvPr/>
          </p:nvGrpSpPr>
          <p:grpSpPr>
            <a:xfrm>
              <a:off x="838200" y="273051"/>
              <a:ext cx="7962900" cy="6079469"/>
              <a:chOff x="838200" y="273051"/>
              <a:chExt cx="7962900" cy="607946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216150" y="1339851"/>
                <a:ext cx="4044950" cy="4000500"/>
                <a:chOff x="2216150" y="1339850"/>
                <a:chExt cx="4044950" cy="40005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83150" y="1784350"/>
                  <a:ext cx="889000" cy="889000"/>
                </a:xfrm>
                <a:prstGeom prst="rect">
                  <a:avLst/>
                </a:prstGeom>
                <a:noFill/>
                <a:ln>
                  <a:solidFill>
                    <a:srgbClr val="92D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rot="10800000" flipV="1">
                  <a:off x="4883150" y="133985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V="1">
                  <a:off x="6038850" y="334010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0800000" flipV="1">
                  <a:off x="5772150" y="133985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V="1">
                  <a:off x="5994400" y="245110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V="1">
                  <a:off x="6038850" y="156210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 flipV="1">
                  <a:off x="5994400" y="4229100"/>
                  <a:ext cx="0" cy="44450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3105150" y="3562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883150" y="3562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994150" y="2673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883150" y="2673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16150" y="4451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105150" y="4451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94150" y="4451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994150" y="3562350"/>
                  <a:ext cx="889000" cy="889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349500" y="4629150"/>
                  <a:ext cx="585417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083050" y="3829050"/>
                  <a:ext cx="756938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4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He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149600" y="3829050"/>
                  <a:ext cx="756938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He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927600" y="3829050"/>
                  <a:ext cx="756938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5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He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171950" y="2940050"/>
                  <a:ext cx="603050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5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Li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016500" y="2940050"/>
                  <a:ext cx="603050" cy="4616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6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Li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949700" y="4629150"/>
                  <a:ext cx="97815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H(T)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016250" y="4629150"/>
                  <a:ext cx="101341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H(D)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949700" y="1784350"/>
                  <a:ext cx="8890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3549650" y="2228850"/>
                  <a:ext cx="8890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/>
              <p:cNvGrpSpPr/>
              <p:nvPr/>
            </p:nvGrpSpPr>
            <p:grpSpPr>
              <a:xfrm>
                <a:off x="3905250" y="4451351"/>
                <a:ext cx="1066800" cy="889000"/>
                <a:chOff x="3905250" y="4451350"/>
                <a:chExt cx="1066800" cy="88900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3994150" y="4451350"/>
                  <a:ext cx="889000" cy="889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3905250" y="4629150"/>
                  <a:ext cx="10668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H(T)</a:t>
                  </a:r>
                  <a:endParaRPr lang="en-US" sz="24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4483100" y="1028703"/>
                <a:ext cx="4318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FF00"/>
                    </a:solidFill>
                    <a:latin typeface="+mj-lt"/>
                  </a:rPr>
                  <a:t>Chart</a:t>
                </a:r>
              </a:p>
              <a:p>
                <a:r>
                  <a:rPr lang="en-US" sz="4400" dirty="0" smtClean="0">
                    <a:solidFill>
                      <a:srgbClr val="FFFF00"/>
                    </a:solidFill>
                    <a:latin typeface="+mj-lt"/>
                  </a:rPr>
                  <a:t>    of the</a:t>
                </a:r>
              </a:p>
              <a:p>
                <a:r>
                  <a:rPr lang="en-US" sz="4400" dirty="0" smtClean="0">
                    <a:solidFill>
                      <a:srgbClr val="FFFF00"/>
                    </a:solidFill>
                    <a:latin typeface="+mj-lt"/>
                  </a:rPr>
                  <a:t>          Nuclides</a:t>
                </a:r>
              </a:p>
              <a:p>
                <a:endParaRPr lang="en-US" sz="44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71754" y="5829300"/>
                <a:ext cx="6160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0       1       2        3      4             177   </a:t>
                </a:r>
                <a:endParaRPr lang="en-US" sz="2800" dirty="0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838200" y="273051"/>
                <a:ext cx="1112044" cy="4832092"/>
                <a:chOff x="838200" y="273050"/>
                <a:chExt cx="1112044" cy="483209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38200" y="273050"/>
                  <a:ext cx="889000" cy="4832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800" dirty="0" smtClean="0"/>
                    <a:t>117</a:t>
                  </a:r>
                </a:p>
                <a:p>
                  <a:pPr algn="r"/>
                  <a:endParaRPr lang="en-US" sz="2800" dirty="0" smtClean="0"/>
                </a:p>
                <a:p>
                  <a:pPr algn="r"/>
                  <a:endParaRPr lang="en-US" sz="2800" dirty="0" smtClean="0"/>
                </a:p>
                <a:p>
                  <a:pPr algn="r"/>
                  <a:endParaRPr lang="en-US" sz="2800" dirty="0" smtClean="0"/>
                </a:p>
                <a:p>
                  <a:pPr algn="r"/>
                  <a:r>
                    <a:rPr lang="en-US" sz="2800" dirty="0" smtClean="0"/>
                    <a:t>4</a:t>
                  </a:r>
                </a:p>
                <a:p>
                  <a:pPr algn="r"/>
                  <a:endParaRPr lang="en-US" sz="2800" dirty="0" smtClean="0"/>
                </a:p>
                <a:p>
                  <a:pPr algn="r"/>
                  <a:r>
                    <a:rPr lang="en-US" sz="2800" dirty="0" smtClean="0"/>
                    <a:t>3</a:t>
                  </a:r>
                </a:p>
                <a:p>
                  <a:pPr algn="r"/>
                  <a:endParaRPr lang="en-US" sz="2800" dirty="0" smtClean="0"/>
                </a:p>
                <a:p>
                  <a:pPr algn="r"/>
                  <a:r>
                    <a:rPr lang="en-US" sz="2800" dirty="0" smtClean="0"/>
                    <a:t>2</a:t>
                  </a:r>
                </a:p>
                <a:p>
                  <a:pPr algn="r"/>
                  <a:endParaRPr lang="en-US" sz="2800" dirty="0" smtClean="0"/>
                </a:p>
                <a:p>
                  <a:pPr algn="r"/>
                  <a:r>
                    <a:rPr lang="en-US" sz="2800" dirty="0" smtClean="0"/>
                    <a:t>1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971550" y="1028701"/>
                  <a:ext cx="52931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Z</a:t>
                  </a:r>
                  <a:endParaRPr lang="en-US" sz="4400" dirty="0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rot="10800000">
                  <a:off x="1771650" y="489585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0800000">
                  <a:off x="1771650" y="311785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1771650" y="400685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0800000">
                  <a:off x="1771650" y="222885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0800000">
                  <a:off x="1771650" y="133985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615950" y="3562350"/>
                  <a:ext cx="26670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5400000" flipH="1" flipV="1">
                  <a:off x="1039019" y="1317625"/>
                  <a:ext cx="1821656" cy="794"/>
                </a:xfrm>
                <a:prstGeom prst="straightConnector1">
                  <a:avLst/>
                </a:prstGeom>
                <a:ln w="25400">
                  <a:solidFill>
                    <a:srgbClr val="92D05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1771650" y="584200"/>
                  <a:ext cx="177800" cy="0"/>
                </a:xfrm>
                <a:prstGeom prst="line">
                  <a:avLst/>
                </a:prstGeom>
                <a:ln w="254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Group 105"/>
            <p:cNvGrpSpPr/>
            <p:nvPr/>
          </p:nvGrpSpPr>
          <p:grpSpPr>
            <a:xfrm>
              <a:off x="2705100" y="5607052"/>
              <a:ext cx="5600700" cy="1080590"/>
              <a:chOff x="2705100" y="5607050"/>
              <a:chExt cx="5600700" cy="108058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661150" y="5918199"/>
                <a:ext cx="591829" cy="769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N</a:t>
                </a:r>
                <a:endParaRPr lang="en-US" sz="4400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16200000">
                <a:off x="2616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4394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3505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>
                <a:off x="5283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>
                <a:off x="6172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705100" y="5607050"/>
                <a:ext cx="35560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6261100" y="5607050"/>
                <a:ext cx="2044700" cy="1588"/>
              </a:xfrm>
              <a:prstGeom prst="straightConnector1">
                <a:avLst/>
              </a:prstGeom>
              <a:ln w="25400">
                <a:solidFill>
                  <a:srgbClr val="92D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>
                <a:off x="6172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>
                <a:off x="7061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>
                <a:off x="7950200" y="5695950"/>
                <a:ext cx="177800" cy="0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96925" y="5086350"/>
            <a:ext cx="653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Bioassay:  Distribution of tritiated metabolites in urine can indicate nature of exposure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9000" y="942975"/>
            <a:ext cx="736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5D313"/>
                </a:solidFill>
              </a:rPr>
              <a:t>HT on Surfaces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96925" y="6099175"/>
            <a:ext cx="681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Trivedi</a:t>
            </a:r>
            <a:r>
              <a:rPr lang="en-US" i="1" dirty="0" smtClean="0">
                <a:solidFill>
                  <a:srgbClr val="FFFF00"/>
                </a:solidFill>
              </a:rPr>
              <a:t> et al. J. </a:t>
            </a:r>
            <a:r>
              <a:rPr lang="en-US" i="1" dirty="0" err="1" smtClean="0">
                <a:solidFill>
                  <a:srgbClr val="FFFF00"/>
                </a:solidFill>
              </a:rPr>
              <a:t>Radioanalytical</a:t>
            </a:r>
            <a:r>
              <a:rPr lang="en-US" i="1" dirty="0" smtClean="0">
                <a:solidFill>
                  <a:srgbClr val="FFFF00"/>
                </a:solidFill>
              </a:rPr>
              <a:t> and </a:t>
            </a:r>
            <a:r>
              <a:rPr lang="en-US" i="1" dirty="0" err="1" smtClean="0">
                <a:solidFill>
                  <a:srgbClr val="FFFF00"/>
                </a:solidFill>
              </a:rPr>
              <a:t>Nucl</a:t>
            </a:r>
            <a:r>
              <a:rPr lang="en-US" i="1" dirty="0" smtClean="0">
                <a:solidFill>
                  <a:srgbClr val="FFFF00"/>
                </a:solidFill>
              </a:rPr>
              <a:t>. Chem. 243, 567 (2000)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3900" y="3889375"/>
            <a:ext cx="497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Eakins et al. Health Phys. 28,213 (1975)</a:t>
            </a:r>
          </a:p>
          <a:p>
            <a:r>
              <a:rPr lang="en-US" i="1" dirty="0" err="1" smtClean="0">
                <a:solidFill>
                  <a:srgbClr val="FFFF00"/>
                </a:solidFill>
              </a:rPr>
              <a:t>Trivedi</a:t>
            </a:r>
            <a:r>
              <a:rPr lang="en-US" i="1" dirty="0" smtClean="0">
                <a:solidFill>
                  <a:srgbClr val="FFFF00"/>
                </a:solidFill>
              </a:rPr>
              <a:t>. Health Phys. 65, 514 (1993)</a:t>
            </a:r>
            <a:endParaRPr lang="en-US" i="1" dirty="0" smtClean="0">
              <a:solidFill>
                <a:srgbClr val="65D3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3525" y="1495425"/>
            <a:ext cx="653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HTO and OBT formed in skin </a:t>
            </a:r>
          </a:p>
          <a:p>
            <a:r>
              <a:rPr lang="en-US" sz="2400" dirty="0" smtClean="0"/>
              <a:t>Few % of tritium transferred</a:t>
            </a:r>
          </a:p>
          <a:p>
            <a:r>
              <a:rPr lang="en-US" sz="2400" dirty="0" smtClean="0"/>
              <a:t>Slow release from skin  (hours)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3525" y="2692400"/>
            <a:ext cx="574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Dosimetry?  One estimate   ~ 10 </a:t>
            </a:r>
            <a:r>
              <a:rPr lang="en-US" sz="2400" dirty="0" err="1" smtClean="0"/>
              <a:t>pSv</a:t>
            </a:r>
            <a:r>
              <a:rPr lang="en-US" sz="2400" dirty="0" smtClean="0"/>
              <a:t>/Bq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3900" y="4441825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Johnson et al.  Health Phys. 48,110 (1985)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2750" y="3336925"/>
            <a:ext cx="3195105" cy="156966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HTO         18 </a:t>
            </a:r>
            <a:r>
              <a:rPr lang="en-US" sz="2400" dirty="0" err="1" smtClean="0"/>
              <a:t>pSv</a:t>
            </a:r>
            <a:r>
              <a:rPr lang="en-US" sz="2400" dirty="0" smtClean="0"/>
              <a:t>/Bq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OBT         42 </a:t>
            </a:r>
            <a:r>
              <a:rPr lang="en-US" sz="2400" dirty="0" err="1" smtClean="0">
                <a:solidFill>
                  <a:srgbClr val="FFFF00"/>
                </a:solidFill>
              </a:rPr>
              <a:t>pSv</a:t>
            </a:r>
            <a:r>
              <a:rPr lang="en-US" sz="2400" dirty="0" smtClean="0">
                <a:solidFill>
                  <a:srgbClr val="FFFF00"/>
                </a:solidFill>
              </a:rPr>
              <a:t>/Bq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Particles  45 </a:t>
            </a:r>
            <a:r>
              <a:rPr lang="en-US" sz="2400" dirty="0" err="1" smtClean="0">
                <a:solidFill>
                  <a:srgbClr val="FFC000"/>
                </a:solidFill>
              </a:rPr>
              <a:t>pSv</a:t>
            </a:r>
            <a:r>
              <a:rPr lang="en-US" sz="2400" dirty="0" smtClean="0">
                <a:solidFill>
                  <a:srgbClr val="FFC000"/>
                </a:solidFill>
              </a:rPr>
              <a:t>/Bq</a:t>
            </a:r>
          </a:p>
          <a:p>
            <a:r>
              <a:rPr lang="en-US" sz="2400" dirty="0" smtClean="0">
                <a:solidFill>
                  <a:srgbClr val="33CC33"/>
                </a:solidFill>
              </a:rPr>
              <a:t>Surfaces (10) </a:t>
            </a:r>
            <a:r>
              <a:rPr lang="en-US" sz="2400" dirty="0" err="1" smtClean="0">
                <a:solidFill>
                  <a:srgbClr val="33CC33"/>
                </a:solidFill>
              </a:rPr>
              <a:t>pSv</a:t>
            </a:r>
            <a:r>
              <a:rPr lang="en-US" sz="2400" dirty="0" smtClean="0">
                <a:solidFill>
                  <a:srgbClr val="33CC33"/>
                </a:solidFill>
              </a:rPr>
              <a:t>/Bq</a:t>
            </a:r>
            <a:endParaRPr lang="en-US" sz="2400" dirty="0">
              <a:solidFill>
                <a:srgbClr val="33CC33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2" grpId="0"/>
      <p:bldP spid="17" grpId="0"/>
      <p:bldP spid="18" grpId="0"/>
      <p:bldP spid="18" grpId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4850" y="942975"/>
            <a:ext cx="6813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“Rule of thumb”  on dosimetry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Adult intake of </a:t>
            </a:r>
            <a:r>
              <a:rPr lang="en-US" sz="2400" dirty="0" smtClean="0">
                <a:solidFill>
                  <a:srgbClr val="FFFF00"/>
                </a:solidFill>
              </a:rPr>
              <a:t>1 MBq </a:t>
            </a:r>
            <a:r>
              <a:rPr lang="en-US" sz="2400" dirty="0" smtClean="0"/>
              <a:t>of tritium: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HTO 	            </a:t>
            </a:r>
            <a:r>
              <a:rPr lang="en-US" sz="2400" dirty="0" smtClean="0">
                <a:solidFill>
                  <a:srgbClr val="FFFF00"/>
                </a:solidFill>
              </a:rPr>
              <a:t>20 µSv</a:t>
            </a:r>
            <a:r>
              <a:rPr lang="en-US" sz="2400" dirty="0" smtClean="0"/>
              <a:t>                       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                    OBT        times </a:t>
            </a:r>
            <a:r>
              <a:rPr lang="en-US" sz="2400" dirty="0" smtClean="0">
                <a:solidFill>
                  <a:srgbClr val="FFFF00"/>
                </a:solidFill>
              </a:rPr>
              <a:t>3</a:t>
            </a:r>
          </a:p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Tritiated particles  </a:t>
            </a:r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/>
              <a:t>times </a:t>
            </a:r>
            <a:r>
              <a:rPr lang="en-US" sz="2400" dirty="0" smtClean="0">
                <a:solidFill>
                  <a:srgbClr val="FFFF00"/>
                </a:solidFill>
              </a:rPr>
              <a:t>3</a:t>
            </a:r>
          </a:p>
          <a:p>
            <a:r>
              <a:rPr lang="en-US" sz="2400" dirty="0" smtClean="0"/>
              <a:t>                      HT         times </a:t>
            </a:r>
            <a:r>
              <a:rPr lang="en-US" sz="2400" dirty="0" smtClean="0">
                <a:solidFill>
                  <a:srgbClr val="FFFF00"/>
                </a:solidFill>
              </a:rPr>
              <a:t>1/10,000</a:t>
            </a:r>
          </a:p>
          <a:p>
            <a:r>
              <a:rPr lang="en-US" sz="2400" dirty="0" smtClean="0"/>
              <a:t>       HT/surfaces         times  </a:t>
            </a:r>
            <a:r>
              <a:rPr lang="en-US" sz="2400" dirty="0" smtClean="0">
                <a:solidFill>
                  <a:srgbClr val="FFFF00"/>
                </a:solidFill>
              </a:rPr>
              <a:t>0.5?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4533900"/>
            <a:ext cx="725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Need:</a:t>
            </a:r>
          </a:p>
          <a:p>
            <a:r>
              <a:rPr lang="en-US" sz="2400" dirty="0" smtClean="0"/>
              <a:t>Further </a:t>
            </a:r>
            <a:r>
              <a:rPr lang="en-US" sz="2400" dirty="0" smtClean="0">
                <a:solidFill>
                  <a:srgbClr val="65D313"/>
                </a:solidFill>
              </a:rPr>
              <a:t>experimental</a:t>
            </a:r>
            <a:r>
              <a:rPr lang="en-US" sz="2400" dirty="0" smtClean="0"/>
              <a:t> studies on OBT, tritiated particles and surfaces, and interpretation of bioassay results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Biokinetics and Dosimetry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Relative Biological Effectiveness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1495425"/>
            <a:ext cx="7273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Spatial distribution of energy deposition</a:t>
            </a:r>
          </a:p>
          <a:p>
            <a:r>
              <a:rPr lang="en-US" sz="2400" dirty="0" smtClean="0"/>
              <a:t>	Expect tritium similar to 70 </a:t>
            </a:r>
            <a:r>
              <a:rPr lang="en-US" sz="2400" dirty="0" err="1" smtClean="0"/>
              <a:t>kev</a:t>
            </a:r>
            <a:r>
              <a:rPr lang="en-US" sz="2400" dirty="0" smtClean="0"/>
              <a:t> photons</a:t>
            </a:r>
          </a:p>
          <a:p>
            <a:endParaRPr lang="en-US" sz="2400" dirty="0" smtClean="0"/>
          </a:p>
          <a:p>
            <a:r>
              <a:rPr lang="en-US" sz="2400" dirty="0" smtClean="0"/>
              <a:t>Extensive recent reviews:</a:t>
            </a:r>
          </a:p>
          <a:p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65225" y="1679575"/>
            <a:ext cx="7453514" cy="830997"/>
            <a:chOff x="1183115" y="1219200"/>
            <a:chExt cx="7453514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183115" y="1219200"/>
              <a:ext cx="74535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Dose from reference radiation to produce given effect</a:t>
              </a:r>
            </a:p>
            <a:p>
              <a:pPr algn="ctr"/>
              <a:r>
                <a:rPr lang="en-US" sz="2400" dirty="0" smtClean="0"/>
                <a:t>Dose from tritium to produce same effect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71600" y="1645920"/>
              <a:ext cx="70897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257300" y="1035050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RBE for tritium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300" y="269240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Chronic, low doses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1450" y="5178425"/>
            <a:ext cx="690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Little &amp; Lambert. Rad. &amp; Environ. Biophysics 47, 71 (2008).      		[UK Advisory Group on </a:t>
            </a:r>
            <a:r>
              <a:rPr lang="en-US" i="1" dirty="0" err="1" smtClean="0">
                <a:solidFill>
                  <a:srgbClr val="FFFF00"/>
                </a:solidFill>
              </a:rPr>
              <a:t>Ionising</a:t>
            </a:r>
            <a:r>
              <a:rPr lang="en-US" i="1" dirty="0" smtClean="0">
                <a:solidFill>
                  <a:srgbClr val="FFFF00"/>
                </a:solidFill>
              </a:rPr>
              <a:t> Radiation]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Canadian Nuclear Safety Commission. INFO 0799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24" y="804672"/>
            <a:ext cx="6922008" cy="55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1450" y="4441825"/>
            <a:ext cx="4326826" cy="1842532"/>
            <a:chOff x="1441450" y="4441825"/>
            <a:chExt cx="4326826" cy="1842532"/>
          </a:xfrm>
        </p:grpSpPr>
        <p:sp>
          <p:nvSpPr>
            <p:cNvPr id="7" name="TextBox 6"/>
            <p:cNvSpPr txBox="1"/>
            <p:nvPr/>
          </p:nvSpPr>
          <p:spPr>
            <a:xfrm>
              <a:off x="1441450" y="5915025"/>
              <a:ext cx="4326826" cy="369332"/>
            </a:xfrm>
            <a:prstGeom prst="rect">
              <a:avLst/>
            </a:prstGeom>
            <a:noFill/>
            <a:ln>
              <a:noFill/>
              <a:headEnd type="none"/>
            </a:ln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Furchner</a:t>
              </a:r>
              <a:r>
                <a:rPr lang="en-US" i="1" dirty="0" smtClean="0">
                  <a:solidFill>
                    <a:srgbClr val="FFFF00"/>
                  </a:solidFill>
                </a:rPr>
                <a:t>  et al. Rad. Res. 6, 483 (1957)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6200000" flipV="1">
              <a:off x="1901825" y="4810125"/>
              <a:ext cx="1473200" cy="7366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Relative Biological Effectiveness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1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24" y="804672"/>
            <a:ext cx="6922008" cy="55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grpSp>
        <p:nvGrpSpPr>
          <p:cNvPr id="2" name="Group 9"/>
          <p:cNvGrpSpPr/>
          <p:nvPr/>
        </p:nvGrpSpPr>
        <p:grpSpPr>
          <a:xfrm>
            <a:off x="6583680" y="3867153"/>
            <a:ext cx="2444750" cy="800219"/>
            <a:chOff x="6572250" y="3740150"/>
            <a:chExt cx="2444750" cy="800219"/>
          </a:xfrm>
        </p:grpSpPr>
        <p:grpSp>
          <p:nvGrpSpPr>
            <p:cNvPr id="4" name="Group 8"/>
            <p:cNvGrpSpPr/>
            <p:nvPr/>
          </p:nvGrpSpPr>
          <p:grpSpPr>
            <a:xfrm>
              <a:off x="6572250" y="3740150"/>
              <a:ext cx="2444750" cy="800219"/>
              <a:chOff x="6572250" y="3740150"/>
              <a:chExt cx="2444750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372350" y="3740150"/>
                <a:ext cx="1644650" cy="80021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2.5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gamma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1.2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X-rays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2250" y="3917950"/>
                <a:ext cx="844550" cy="1588"/>
              </a:xfrm>
              <a:prstGeom prst="straightConnector1">
                <a:avLst/>
              </a:prstGeom>
              <a:ln w="444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/>
            <p:nvPr/>
          </p:nvCxnSpPr>
          <p:spPr>
            <a:xfrm>
              <a:off x="6572250" y="4362450"/>
              <a:ext cx="844550" cy="1588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2146300" y="2657475"/>
            <a:ext cx="2762249" cy="369332"/>
          </a:xfrm>
          <a:prstGeom prst="rect">
            <a:avLst/>
          </a:prstGeom>
          <a:solidFill>
            <a:srgbClr val="31367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Cancer-related endpoints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178050" y="3521075"/>
            <a:ext cx="5415854" cy="1689160"/>
            <a:chOff x="2178050" y="3521075"/>
            <a:chExt cx="5415854" cy="1689160"/>
          </a:xfrm>
        </p:grpSpPr>
        <p:sp>
          <p:nvSpPr>
            <p:cNvPr id="83" name="TextBox 82"/>
            <p:cNvSpPr txBox="1"/>
            <p:nvPr/>
          </p:nvSpPr>
          <p:spPr>
            <a:xfrm>
              <a:off x="2178050" y="4533900"/>
              <a:ext cx="2885726" cy="400110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Mammary tumours, rats</a:t>
              </a:r>
              <a:endParaRPr lang="en-US" sz="2400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00675" y="4810125"/>
              <a:ext cx="2193229" cy="400110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Leukaemia, mice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82950" y="3797300"/>
              <a:ext cx="1680525" cy="400110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5D313"/>
                  </a:solidFill>
                </a:rPr>
                <a:t>Cancer, mice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84825" y="3521075"/>
              <a:ext cx="2007281" cy="400110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5D313"/>
                  </a:solidFill>
                </a:rPr>
                <a:t>Leukaemia, rats</a:t>
              </a:r>
            </a:p>
          </p:txBody>
        </p: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Relative Biological Effectiveness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1075" y="758825"/>
            <a:ext cx="626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Choice of radiation weighting factor 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 for tritium?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50" y="1679575"/>
            <a:ext cx="60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Range of effectiveness at least 5 from high energy gamma to low energy x-rays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50" y="2692400"/>
            <a:ext cx="615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RBE for tritium within the range for photons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89000" y="3336925"/>
            <a:ext cx="7273925" cy="1659156"/>
            <a:chOff x="889000" y="3797300"/>
            <a:chExt cx="7273925" cy="1659156"/>
          </a:xfrm>
        </p:grpSpPr>
        <p:sp>
          <p:nvSpPr>
            <p:cNvPr id="10" name="TextBox 9"/>
            <p:cNvSpPr txBox="1"/>
            <p:nvPr/>
          </p:nvSpPr>
          <p:spPr>
            <a:xfrm>
              <a:off x="889000" y="3797300"/>
              <a:ext cx="7089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“ . . .simplified approach of using a single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w</a:t>
              </a:r>
              <a:r>
                <a:rPr lang="en-US" sz="2400" baseline="-25000" dirty="0" err="1" smtClean="0">
                  <a:solidFill>
                    <a:srgbClr val="FFFF00"/>
                  </a:solidFill>
                </a:rPr>
                <a:t>R</a:t>
              </a:r>
              <a:r>
                <a:rPr lang="en-US" sz="2400" baseline="-250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</a:rPr>
                <a:t>value</a:t>
              </a:r>
              <a:r>
                <a:rPr lang="en-US" sz="2400" baseline="-250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</a:rPr>
                <a:t>of 1 is applicable to tritium”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825" y="4810125"/>
              <a:ext cx="626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International Commission on Radiological Protection. Publication 103 (2007)</a:t>
              </a:r>
            </a:p>
          </p:txBody>
        </p:sp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Relative Biological Effectiveness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150" y="5270500"/>
            <a:ext cx="71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definitive measurement needed for actual</a:t>
            </a:r>
          </a:p>
          <a:p>
            <a:r>
              <a:rPr lang="en-US" sz="2400" dirty="0" smtClean="0"/>
              <a:t>risk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89000" y="942975"/>
            <a:ext cx="689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Variety of models for dispersion of HTO and HT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1075" y="1495425"/>
            <a:ext cx="7886700" cy="3961031"/>
            <a:chOff x="981075" y="1495425"/>
            <a:chExt cx="7886700" cy="3961031"/>
          </a:xfrm>
        </p:grpSpPr>
        <p:sp>
          <p:nvSpPr>
            <p:cNvPr id="6" name="TextBox 5"/>
            <p:cNvSpPr txBox="1"/>
            <p:nvPr/>
          </p:nvSpPr>
          <p:spPr>
            <a:xfrm>
              <a:off x="1625600" y="2416175"/>
              <a:ext cx="7181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Canadian Standards Association  CAN/CSA-N288.2-M91 (2008)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5600" y="4810125"/>
              <a:ext cx="7242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UNSCEAR 2000 Vol. I. Sources and effects of ionizing radiation. Annex A Dose assessment methodologies (2000)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7675" y="3613150"/>
              <a:ext cx="653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Peterson and Davis  Health Physics. 82(2):213-225 (2002).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1075" y="1495425"/>
              <a:ext cx="4901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Examples:</a:t>
              </a:r>
            </a:p>
            <a:p>
              <a:r>
                <a:rPr lang="en-US" sz="2400" dirty="0" smtClean="0"/>
                <a:t>Reactor accident release of HTO: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3150" y="2968625"/>
              <a:ext cx="4657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Chronic releases of HT and HTO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3150" y="4165600"/>
              <a:ext cx="6664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Regional and global dispersion of HT and HTO</a:t>
              </a: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rgbClr val="FFFF00"/>
                </a:solidFill>
              </a:rPr>
              <a:t>Dispersion in the Environment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04850" y="758825"/>
            <a:ext cx="7875649" cy="5032373"/>
            <a:chOff x="704850" y="758825"/>
            <a:chExt cx="7875649" cy="5032373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850" y="761998"/>
              <a:ext cx="786231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660904" y="758825"/>
              <a:ext cx="184731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4850" y="1406523"/>
              <a:ext cx="2393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height dependent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wind speed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30500" y="2143123"/>
              <a:ext cx="2854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atmospheric turbulence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97650" y="3248023"/>
              <a:ext cx="184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wet deposition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of HTO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32375" y="3800473"/>
              <a:ext cx="16573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HTO uptake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98800" y="4352923"/>
              <a:ext cx="2209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HTO reemission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from soil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29350" y="4629148"/>
              <a:ext cx="2025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HTO reemission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82950" y="5089523"/>
              <a:ext cx="184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HTO uptake by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plant roots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6924" y="5020415"/>
              <a:ext cx="19335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HTO transport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into deeper soil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7650" y="1774823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rain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22575" y="2784475"/>
            <a:ext cx="5248275" cy="1841500"/>
            <a:chOff x="2822575" y="2784475"/>
            <a:chExt cx="5248275" cy="1841500"/>
          </a:xfrm>
        </p:grpSpPr>
        <p:sp>
          <p:nvSpPr>
            <p:cNvPr id="28" name="Rectangle 27"/>
            <p:cNvSpPr/>
            <p:nvPr/>
          </p:nvSpPr>
          <p:spPr>
            <a:xfrm>
              <a:off x="6413500" y="3981450"/>
              <a:ext cx="1657350" cy="6445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22575" y="2784475"/>
              <a:ext cx="2209800" cy="10128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22575" y="2787648"/>
            <a:ext cx="2378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HT/HTO deposition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with conversion of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HT to HTO in soil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3500" y="3984623"/>
            <a:ext cx="184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conversion to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OBT in plants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550" y="5822950"/>
            <a:ext cx="7900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Adapted from</a:t>
            </a:r>
            <a:r>
              <a:rPr lang="en-US" i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i="1" dirty="0" err="1" smtClean="0">
                <a:solidFill>
                  <a:srgbClr val="FFFF00"/>
                </a:solidFill>
              </a:rPr>
              <a:t>Galeriu</a:t>
            </a:r>
            <a:r>
              <a:rPr lang="en-US" i="1" dirty="0" smtClean="0">
                <a:solidFill>
                  <a:srgbClr val="FFFF00"/>
                </a:solidFill>
              </a:rPr>
              <a:t> et al. Int. Conf. on tritium science and technology, Rochester (2007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5" y="850900"/>
            <a:ext cx="826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Experimental field measurements of HT to HTO conversion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4825" y="2324100"/>
            <a:ext cx="337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Davis et al. Fusion Technology, 28, 840 (1995)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6550" y="5178425"/>
            <a:ext cx="8470900" cy="1105932"/>
            <a:chOff x="-1452723" y="6119078"/>
            <a:chExt cx="11377946" cy="1105932"/>
          </a:xfrm>
        </p:grpSpPr>
        <p:sp>
          <p:nvSpPr>
            <p:cNvPr id="8" name="TextBox 7"/>
            <p:cNvSpPr txBox="1"/>
            <p:nvPr/>
          </p:nvSpPr>
          <p:spPr>
            <a:xfrm>
              <a:off x="-1452723" y="6119078"/>
              <a:ext cx="11377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Application: Data base for testing short-range HT dispersion models for regulatory compliance.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5030" y="6855678"/>
              <a:ext cx="9646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Peterson &amp; Davis .Health Physics. 82(2):213-225, February 2002. </a:t>
              </a:r>
            </a:p>
          </p:txBody>
        </p:sp>
      </p:grpSp>
      <p:pic>
        <p:nvPicPr>
          <p:cNvPr id="14" name="Picture 13" descr="HT expt1_edit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00" y="1587500"/>
            <a:ext cx="4941026" cy="32951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4825" y="1587500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Chalk River 1994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0700" y="48101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Photo: Siegfried </a:t>
            </a:r>
            <a:r>
              <a:rPr lang="en-US" i="1" dirty="0" err="1" smtClean="0">
                <a:solidFill>
                  <a:srgbClr val="FFFF00"/>
                </a:solidFill>
              </a:rPr>
              <a:t>Strack</a:t>
            </a:r>
            <a:endParaRPr lang="en-US" i="1" dirty="0" smtClean="0">
              <a:solidFill>
                <a:srgbClr val="FFFF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2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7FD35-769D-4214-8C07-08509786E7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36550" y="758825"/>
            <a:ext cx="797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HTO to OBT conversion in plants and animals in contaminated environments</a:t>
            </a:r>
            <a:endParaRPr lang="en-US" sz="2400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71650" y="1339851"/>
            <a:ext cx="3378200" cy="3111500"/>
            <a:chOff x="1771650" y="1339850"/>
            <a:chExt cx="3378200" cy="3111500"/>
          </a:xfrm>
        </p:grpSpPr>
        <p:grpSp>
          <p:nvGrpSpPr>
            <p:cNvPr id="22" name="Group 21"/>
            <p:cNvGrpSpPr/>
            <p:nvPr/>
          </p:nvGrpSpPr>
          <p:grpSpPr>
            <a:xfrm>
              <a:off x="1771650" y="1339850"/>
              <a:ext cx="3378200" cy="3111500"/>
              <a:chOff x="1771650" y="1339850"/>
              <a:chExt cx="3378200" cy="31115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93950" y="1339850"/>
                <a:ext cx="889000" cy="889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771650" y="1562100"/>
                <a:ext cx="3378200" cy="2889250"/>
                <a:chOff x="1771650" y="1562100"/>
                <a:chExt cx="3378200" cy="2889250"/>
              </a:xfrm>
            </p:grpSpPr>
            <p:cxnSp>
              <p:nvCxnSpPr>
                <p:cNvPr id="38" name="Straight Arrow Connector 37"/>
                <p:cNvCxnSpPr>
                  <a:stCxn id="16" idx="0"/>
                </p:cNvCxnSpPr>
                <p:nvPr/>
              </p:nvCxnSpPr>
              <p:spPr>
                <a:xfrm rot="16200000" flipV="1">
                  <a:off x="2505075" y="2517775"/>
                  <a:ext cx="2222500" cy="1644650"/>
                </a:xfrm>
                <a:prstGeom prst="straightConnector1">
                  <a:avLst/>
                </a:prstGeom>
                <a:ln w="25400" cmpd="sng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/>
                <p:cNvGrpSpPr/>
                <p:nvPr/>
              </p:nvGrpSpPr>
              <p:grpSpPr>
                <a:xfrm>
                  <a:off x="3282950" y="1562100"/>
                  <a:ext cx="1866900" cy="523220"/>
                  <a:chOff x="3594100" y="806450"/>
                  <a:chExt cx="1866900" cy="52322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838700" y="939800"/>
                    <a:ext cx="177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594100" y="806450"/>
                    <a:ext cx="18669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+  </a:t>
                    </a:r>
                    <a:r>
                      <a:rPr lang="en-US" sz="2800" dirty="0" smtClean="0">
                        <a:latin typeface="+mj-lt"/>
                        <a:cs typeface="Times New Roman" pitchFamily="18" charset="0"/>
                      </a:rPr>
                      <a:t>e</a:t>
                    </a:r>
                    <a:r>
                      <a:rPr lang="en-US" sz="2800" baseline="30000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  +  </a:t>
                    </a:r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ν</a:t>
                    </a:r>
                    <a:r>
                      <a:rPr lang="en-US" sz="2800" b="1" baseline="-25000" dirty="0" smtClean="0">
                        <a:latin typeface="+mj-lt"/>
                        <a:cs typeface="Times New Roman" pitchFamily="18" charset="0"/>
                      </a:rPr>
                      <a:t>e</a:t>
                    </a:r>
                    <a:endParaRPr lang="en-US" sz="2800" baseline="-25000" dirty="0">
                      <a:latin typeface="+mj-lt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71650" y="3117850"/>
                  <a:ext cx="17251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+mj-lt"/>
                    </a:rPr>
                    <a:t>Beta decay</a:t>
                  </a: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2454275" y="1587501"/>
              <a:ext cx="736601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He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93704" y="273053"/>
            <a:ext cx="8364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Tritium      </a:t>
            </a:r>
            <a:r>
              <a:rPr lang="en-US" sz="3200" b="1" baseline="30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H (T) </a:t>
            </a:r>
            <a:endParaRPr lang="en-US" sz="32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9925" y="2047878"/>
            <a:ext cx="444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Half life    12.32 years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Energy    18.6 keV max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	      5.7  keV mean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Range       6 mm  in air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	       0.006 mm in tissue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9700" y="4451351"/>
            <a:ext cx="1111250" cy="889000"/>
            <a:chOff x="3949700" y="4451350"/>
            <a:chExt cx="1111250" cy="889000"/>
          </a:xfrm>
        </p:grpSpPr>
        <p:sp>
          <p:nvSpPr>
            <p:cNvPr id="16" name="Rectangle 15"/>
            <p:cNvSpPr/>
            <p:nvPr/>
          </p:nvSpPr>
          <p:spPr>
            <a:xfrm>
              <a:off x="3994150" y="4451350"/>
              <a:ext cx="889000" cy="88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9700" y="4629150"/>
              <a:ext cx="11112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baseline="30000" dirty="0" smtClean="0">
                  <a:solidFill>
                    <a:schemeClr val="bg1"/>
                  </a:solidFill>
                  <a:latin typeface="+mn-lt"/>
                </a:rPr>
                <a:t>3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H(T)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905129" y="1493840"/>
            <a:ext cx="4492625" cy="323056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905129" y="3924302"/>
            <a:ext cx="4492625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2905129" y="3109915"/>
            <a:ext cx="4492625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2905129" y="2308226"/>
            <a:ext cx="4492625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2905129" y="1493839"/>
            <a:ext cx="4492625" cy="1588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3798888" y="1493840"/>
            <a:ext cx="1588" cy="323056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4705350" y="1493840"/>
            <a:ext cx="1588" cy="323056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5597525" y="1493840"/>
            <a:ext cx="1588" cy="323056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503988" y="1493840"/>
            <a:ext cx="1588" cy="323056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7397750" y="1493840"/>
            <a:ext cx="1588" cy="323056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2905129" y="1493840"/>
            <a:ext cx="4492625" cy="3230563"/>
          </a:xfrm>
          <a:prstGeom prst="rect">
            <a:avLst/>
          </a:prstGeom>
          <a:noFill/>
          <a:ln w="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2905125" y="1493840"/>
            <a:ext cx="1588" cy="3230563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2813054" y="4724402"/>
            <a:ext cx="9207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2813054" y="3924302"/>
            <a:ext cx="9207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2813054" y="3109915"/>
            <a:ext cx="9207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>
            <a:off x="2813054" y="2308226"/>
            <a:ext cx="9207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2813054" y="1493839"/>
            <a:ext cx="9207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2905129" y="4724402"/>
            <a:ext cx="4492625" cy="1588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 flipV="1">
            <a:off x="2905125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6" name="Line 24"/>
          <p:cNvSpPr>
            <a:spLocks noChangeShapeType="1"/>
          </p:cNvSpPr>
          <p:nvPr/>
        </p:nvSpPr>
        <p:spPr bwMode="auto">
          <a:xfrm flipV="1">
            <a:off x="3798888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 flipV="1">
            <a:off x="4705350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 flipV="1">
            <a:off x="5597525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9" name="Line 27"/>
          <p:cNvSpPr>
            <a:spLocks noChangeShapeType="1"/>
          </p:cNvSpPr>
          <p:nvPr/>
        </p:nvSpPr>
        <p:spPr bwMode="auto">
          <a:xfrm flipV="1">
            <a:off x="6503988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0" name="Line 28"/>
          <p:cNvSpPr>
            <a:spLocks noChangeShapeType="1"/>
          </p:cNvSpPr>
          <p:nvPr/>
        </p:nvSpPr>
        <p:spPr bwMode="auto">
          <a:xfrm flipV="1">
            <a:off x="7397750" y="4724401"/>
            <a:ext cx="1588" cy="92075"/>
          </a:xfrm>
          <a:prstGeom prst="line">
            <a:avLst/>
          </a:prstGeom>
          <a:noFill/>
          <a:ln w="17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5834063" y="3832227"/>
            <a:ext cx="184150" cy="184151"/>
          </a:xfrm>
          <a:prstGeom prst="ellipse">
            <a:avLst/>
          </a:prstGeom>
          <a:solidFill>
            <a:srgbClr val="FF00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5427663" y="3976688"/>
            <a:ext cx="184150" cy="184151"/>
          </a:xfrm>
          <a:prstGeom prst="ellipse">
            <a:avLst/>
          </a:prstGeom>
          <a:solidFill>
            <a:srgbClr val="FF00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5768975" y="3832227"/>
            <a:ext cx="184150" cy="184151"/>
          </a:xfrm>
          <a:prstGeom prst="ellipse">
            <a:avLst/>
          </a:prstGeom>
          <a:solidFill>
            <a:srgbClr val="FF00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5900742" y="3792539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5900742" y="3648077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900742" y="3844927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7" name="Oval 35"/>
          <p:cNvSpPr>
            <a:spLocks noChangeArrowheads="1"/>
          </p:cNvSpPr>
          <p:nvPr/>
        </p:nvSpPr>
        <p:spPr bwMode="auto">
          <a:xfrm>
            <a:off x="5900742" y="3687765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8" name="Oval 36"/>
          <p:cNvSpPr>
            <a:spLocks noChangeArrowheads="1"/>
          </p:cNvSpPr>
          <p:nvPr/>
        </p:nvSpPr>
        <p:spPr bwMode="auto">
          <a:xfrm>
            <a:off x="5900742" y="3976688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9" name="Oval 37"/>
          <p:cNvSpPr>
            <a:spLocks noChangeArrowheads="1"/>
          </p:cNvSpPr>
          <p:nvPr/>
        </p:nvSpPr>
        <p:spPr bwMode="auto">
          <a:xfrm>
            <a:off x="5834063" y="40814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0" name="Oval 38"/>
          <p:cNvSpPr>
            <a:spLocks noChangeArrowheads="1"/>
          </p:cNvSpPr>
          <p:nvPr/>
        </p:nvSpPr>
        <p:spPr bwMode="auto">
          <a:xfrm>
            <a:off x="5834063" y="41068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1" name="Oval 39"/>
          <p:cNvSpPr>
            <a:spLocks noChangeArrowheads="1"/>
          </p:cNvSpPr>
          <p:nvPr/>
        </p:nvSpPr>
        <p:spPr bwMode="auto">
          <a:xfrm>
            <a:off x="5834063" y="3949702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2" name="Oval 40"/>
          <p:cNvSpPr>
            <a:spLocks noChangeArrowheads="1"/>
          </p:cNvSpPr>
          <p:nvPr/>
        </p:nvSpPr>
        <p:spPr bwMode="auto">
          <a:xfrm>
            <a:off x="5834063" y="383222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3" name="Oval 41"/>
          <p:cNvSpPr>
            <a:spLocks noChangeArrowheads="1"/>
          </p:cNvSpPr>
          <p:nvPr/>
        </p:nvSpPr>
        <p:spPr bwMode="auto">
          <a:xfrm>
            <a:off x="5834063" y="405447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4" name="Oval 42"/>
          <p:cNvSpPr>
            <a:spLocks noChangeArrowheads="1"/>
          </p:cNvSpPr>
          <p:nvPr/>
        </p:nvSpPr>
        <p:spPr bwMode="auto">
          <a:xfrm>
            <a:off x="5729288" y="3937002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5" name="Oval 43"/>
          <p:cNvSpPr>
            <a:spLocks noChangeArrowheads="1"/>
          </p:cNvSpPr>
          <p:nvPr/>
        </p:nvSpPr>
        <p:spPr bwMode="auto">
          <a:xfrm>
            <a:off x="5729288" y="41211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6" name="Oval 44"/>
          <p:cNvSpPr>
            <a:spLocks noChangeArrowheads="1"/>
          </p:cNvSpPr>
          <p:nvPr/>
        </p:nvSpPr>
        <p:spPr bwMode="auto">
          <a:xfrm>
            <a:off x="5729288" y="41211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7" name="Oval 45"/>
          <p:cNvSpPr>
            <a:spLocks noChangeArrowheads="1"/>
          </p:cNvSpPr>
          <p:nvPr/>
        </p:nvSpPr>
        <p:spPr bwMode="auto">
          <a:xfrm>
            <a:off x="5624513" y="3989390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8" name="Oval 46"/>
          <p:cNvSpPr>
            <a:spLocks noChangeArrowheads="1"/>
          </p:cNvSpPr>
          <p:nvPr/>
        </p:nvSpPr>
        <p:spPr bwMode="auto">
          <a:xfrm>
            <a:off x="5624513" y="40814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9" name="Oval 47"/>
          <p:cNvSpPr>
            <a:spLocks noChangeArrowheads="1"/>
          </p:cNvSpPr>
          <p:nvPr/>
        </p:nvSpPr>
        <p:spPr bwMode="auto">
          <a:xfrm>
            <a:off x="6045204" y="4121151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0" name="Oval 48"/>
          <p:cNvSpPr>
            <a:spLocks noChangeArrowheads="1"/>
          </p:cNvSpPr>
          <p:nvPr/>
        </p:nvSpPr>
        <p:spPr bwMode="auto">
          <a:xfrm>
            <a:off x="5913438" y="40941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1" name="Oval 49"/>
          <p:cNvSpPr>
            <a:spLocks noChangeArrowheads="1"/>
          </p:cNvSpPr>
          <p:nvPr/>
        </p:nvSpPr>
        <p:spPr bwMode="auto">
          <a:xfrm>
            <a:off x="5624513" y="4213225"/>
            <a:ext cx="184150" cy="182563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2" name="Oval 50"/>
          <p:cNvSpPr>
            <a:spLocks noChangeArrowheads="1"/>
          </p:cNvSpPr>
          <p:nvPr/>
        </p:nvSpPr>
        <p:spPr bwMode="auto">
          <a:xfrm>
            <a:off x="5427663" y="364807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3" name="Oval 51"/>
          <p:cNvSpPr>
            <a:spLocks noChangeArrowheads="1"/>
          </p:cNvSpPr>
          <p:nvPr/>
        </p:nvSpPr>
        <p:spPr bwMode="auto">
          <a:xfrm>
            <a:off x="5427663" y="37131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4" name="Oval 52"/>
          <p:cNvSpPr>
            <a:spLocks noChangeArrowheads="1"/>
          </p:cNvSpPr>
          <p:nvPr/>
        </p:nvSpPr>
        <p:spPr bwMode="auto">
          <a:xfrm>
            <a:off x="5427663" y="4173539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5" name="Oval 53"/>
          <p:cNvSpPr>
            <a:spLocks noChangeArrowheads="1"/>
          </p:cNvSpPr>
          <p:nvPr/>
        </p:nvSpPr>
        <p:spPr bwMode="auto">
          <a:xfrm>
            <a:off x="5768975" y="4041776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6" name="Oval 54"/>
          <p:cNvSpPr>
            <a:spLocks noChangeArrowheads="1"/>
          </p:cNvSpPr>
          <p:nvPr/>
        </p:nvSpPr>
        <p:spPr bwMode="auto">
          <a:xfrm>
            <a:off x="5900742" y="4173539"/>
            <a:ext cx="182563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7" name="Oval 55"/>
          <p:cNvSpPr>
            <a:spLocks noChangeArrowheads="1"/>
          </p:cNvSpPr>
          <p:nvPr/>
        </p:nvSpPr>
        <p:spPr bwMode="auto">
          <a:xfrm>
            <a:off x="5938838" y="40814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8" name="Oval 56"/>
          <p:cNvSpPr>
            <a:spLocks noChangeArrowheads="1"/>
          </p:cNvSpPr>
          <p:nvPr/>
        </p:nvSpPr>
        <p:spPr bwMode="auto">
          <a:xfrm>
            <a:off x="5938838" y="41465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9" name="Oval 57"/>
          <p:cNvSpPr>
            <a:spLocks noChangeArrowheads="1"/>
          </p:cNvSpPr>
          <p:nvPr/>
        </p:nvSpPr>
        <p:spPr bwMode="auto">
          <a:xfrm>
            <a:off x="6753225" y="44751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0" name="Oval 58"/>
          <p:cNvSpPr>
            <a:spLocks noChangeArrowheads="1"/>
          </p:cNvSpPr>
          <p:nvPr/>
        </p:nvSpPr>
        <p:spPr bwMode="auto">
          <a:xfrm>
            <a:off x="6753225" y="44751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1" name="Oval 59"/>
          <p:cNvSpPr>
            <a:spLocks noChangeArrowheads="1"/>
          </p:cNvSpPr>
          <p:nvPr/>
        </p:nvSpPr>
        <p:spPr bwMode="auto">
          <a:xfrm>
            <a:off x="3575050" y="192722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2" name="Oval 60"/>
          <p:cNvSpPr>
            <a:spLocks noChangeArrowheads="1"/>
          </p:cNvSpPr>
          <p:nvPr/>
        </p:nvSpPr>
        <p:spPr bwMode="auto">
          <a:xfrm>
            <a:off x="3575050" y="2006602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3" name="Oval 61"/>
          <p:cNvSpPr>
            <a:spLocks noChangeArrowheads="1"/>
          </p:cNvSpPr>
          <p:nvPr/>
        </p:nvSpPr>
        <p:spPr bwMode="auto">
          <a:xfrm>
            <a:off x="3575050" y="2046289"/>
            <a:ext cx="184150" cy="182563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4" name="Oval 62"/>
          <p:cNvSpPr>
            <a:spLocks noChangeArrowheads="1"/>
          </p:cNvSpPr>
          <p:nvPr/>
        </p:nvSpPr>
        <p:spPr bwMode="auto">
          <a:xfrm>
            <a:off x="4257675" y="29781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5" name="Oval 63"/>
          <p:cNvSpPr>
            <a:spLocks noChangeArrowheads="1"/>
          </p:cNvSpPr>
          <p:nvPr/>
        </p:nvSpPr>
        <p:spPr bwMode="auto">
          <a:xfrm>
            <a:off x="4140200" y="2938465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6" name="Oval 64"/>
          <p:cNvSpPr>
            <a:spLocks noChangeArrowheads="1"/>
          </p:cNvSpPr>
          <p:nvPr/>
        </p:nvSpPr>
        <p:spPr bwMode="auto">
          <a:xfrm>
            <a:off x="4140200" y="287337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7" name="Oval 65"/>
          <p:cNvSpPr>
            <a:spLocks noChangeArrowheads="1"/>
          </p:cNvSpPr>
          <p:nvPr/>
        </p:nvSpPr>
        <p:spPr bwMode="auto">
          <a:xfrm>
            <a:off x="4140200" y="26098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8" name="Oval 66"/>
          <p:cNvSpPr>
            <a:spLocks noChangeArrowheads="1"/>
          </p:cNvSpPr>
          <p:nvPr/>
        </p:nvSpPr>
        <p:spPr bwMode="auto">
          <a:xfrm>
            <a:off x="4613275" y="3346450"/>
            <a:ext cx="184150" cy="182563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79" name="Oval 67"/>
          <p:cNvSpPr>
            <a:spLocks noChangeArrowheads="1"/>
          </p:cNvSpPr>
          <p:nvPr/>
        </p:nvSpPr>
        <p:spPr bwMode="auto">
          <a:xfrm>
            <a:off x="4613275" y="366077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0" name="Oval 68"/>
          <p:cNvSpPr>
            <a:spLocks noChangeArrowheads="1"/>
          </p:cNvSpPr>
          <p:nvPr/>
        </p:nvSpPr>
        <p:spPr bwMode="auto">
          <a:xfrm>
            <a:off x="4835525" y="3568702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1" name="Oval 69"/>
          <p:cNvSpPr>
            <a:spLocks noChangeArrowheads="1"/>
          </p:cNvSpPr>
          <p:nvPr/>
        </p:nvSpPr>
        <p:spPr bwMode="auto">
          <a:xfrm>
            <a:off x="4770438" y="3832227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2" name="Oval 70"/>
          <p:cNvSpPr>
            <a:spLocks noChangeArrowheads="1"/>
          </p:cNvSpPr>
          <p:nvPr/>
        </p:nvSpPr>
        <p:spPr bwMode="auto">
          <a:xfrm>
            <a:off x="4337050" y="2228851"/>
            <a:ext cx="184150" cy="184151"/>
          </a:xfrm>
          <a:prstGeom prst="ellipse">
            <a:avLst/>
          </a:prstGeom>
          <a:solidFill>
            <a:srgbClr val="00FF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3" name="Oval 71"/>
          <p:cNvSpPr>
            <a:spLocks noChangeArrowheads="1"/>
          </p:cNvSpPr>
          <p:nvPr/>
        </p:nvSpPr>
        <p:spPr bwMode="auto">
          <a:xfrm>
            <a:off x="5938838" y="4054477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4" name="Oval 72"/>
          <p:cNvSpPr>
            <a:spLocks noChangeArrowheads="1"/>
          </p:cNvSpPr>
          <p:nvPr/>
        </p:nvSpPr>
        <p:spPr bwMode="auto">
          <a:xfrm>
            <a:off x="5938838" y="4106865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5" name="Oval 73"/>
          <p:cNvSpPr>
            <a:spLocks noChangeArrowheads="1"/>
          </p:cNvSpPr>
          <p:nvPr/>
        </p:nvSpPr>
        <p:spPr bwMode="auto">
          <a:xfrm>
            <a:off x="5938838" y="4186239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6" name="Oval 74"/>
          <p:cNvSpPr>
            <a:spLocks noChangeArrowheads="1"/>
          </p:cNvSpPr>
          <p:nvPr/>
        </p:nvSpPr>
        <p:spPr bwMode="auto">
          <a:xfrm>
            <a:off x="5938838" y="4265615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7" name="Oval 75"/>
          <p:cNvSpPr>
            <a:spLocks noChangeArrowheads="1"/>
          </p:cNvSpPr>
          <p:nvPr/>
        </p:nvSpPr>
        <p:spPr bwMode="auto">
          <a:xfrm>
            <a:off x="5938838" y="4146551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8" name="Oval 76"/>
          <p:cNvSpPr>
            <a:spLocks noChangeArrowheads="1"/>
          </p:cNvSpPr>
          <p:nvPr/>
        </p:nvSpPr>
        <p:spPr bwMode="auto">
          <a:xfrm>
            <a:off x="5938838" y="4357689"/>
            <a:ext cx="184150" cy="182563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89" name="Oval 77"/>
          <p:cNvSpPr>
            <a:spLocks noChangeArrowheads="1"/>
          </p:cNvSpPr>
          <p:nvPr/>
        </p:nvSpPr>
        <p:spPr bwMode="auto">
          <a:xfrm>
            <a:off x="4416425" y="3543302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0" name="Oval 78"/>
          <p:cNvSpPr>
            <a:spLocks noChangeArrowheads="1"/>
          </p:cNvSpPr>
          <p:nvPr/>
        </p:nvSpPr>
        <p:spPr bwMode="auto">
          <a:xfrm>
            <a:off x="4416425" y="3516315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1" name="Oval 79"/>
          <p:cNvSpPr>
            <a:spLocks noChangeArrowheads="1"/>
          </p:cNvSpPr>
          <p:nvPr/>
        </p:nvSpPr>
        <p:spPr bwMode="auto">
          <a:xfrm>
            <a:off x="4416425" y="3371851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2" name="Oval 80"/>
          <p:cNvSpPr>
            <a:spLocks noChangeArrowheads="1"/>
          </p:cNvSpPr>
          <p:nvPr/>
        </p:nvSpPr>
        <p:spPr bwMode="auto">
          <a:xfrm>
            <a:off x="4416425" y="3122615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3" name="Oval 81"/>
          <p:cNvSpPr>
            <a:spLocks noChangeArrowheads="1"/>
          </p:cNvSpPr>
          <p:nvPr/>
        </p:nvSpPr>
        <p:spPr bwMode="auto">
          <a:xfrm>
            <a:off x="4416425" y="3543302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4" name="Oval 82"/>
          <p:cNvSpPr>
            <a:spLocks noChangeArrowheads="1"/>
          </p:cNvSpPr>
          <p:nvPr/>
        </p:nvSpPr>
        <p:spPr bwMode="auto">
          <a:xfrm>
            <a:off x="4416425" y="3279777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5" name="Oval 83"/>
          <p:cNvSpPr>
            <a:spLocks noChangeArrowheads="1"/>
          </p:cNvSpPr>
          <p:nvPr/>
        </p:nvSpPr>
        <p:spPr bwMode="auto">
          <a:xfrm>
            <a:off x="4416425" y="3175002"/>
            <a:ext cx="184150" cy="184151"/>
          </a:xfrm>
          <a:prstGeom prst="ellipse">
            <a:avLst/>
          </a:prstGeom>
          <a:solidFill>
            <a:srgbClr val="FF6600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6" name="Oval 84"/>
          <p:cNvSpPr>
            <a:spLocks noChangeArrowheads="1"/>
          </p:cNvSpPr>
          <p:nvPr/>
        </p:nvSpPr>
        <p:spPr bwMode="auto">
          <a:xfrm>
            <a:off x="5938838" y="4186239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7" name="Oval 85"/>
          <p:cNvSpPr>
            <a:spLocks noChangeArrowheads="1"/>
          </p:cNvSpPr>
          <p:nvPr/>
        </p:nvSpPr>
        <p:spPr bwMode="auto">
          <a:xfrm>
            <a:off x="5938838" y="4029077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8" name="Oval 86"/>
          <p:cNvSpPr>
            <a:spLocks noChangeArrowheads="1"/>
          </p:cNvSpPr>
          <p:nvPr/>
        </p:nvSpPr>
        <p:spPr bwMode="auto">
          <a:xfrm>
            <a:off x="5938838" y="40941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99" name="Oval 87"/>
          <p:cNvSpPr>
            <a:spLocks noChangeArrowheads="1"/>
          </p:cNvSpPr>
          <p:nvPr/>
        </p:nvSpPr>
        <p:spPr bwMode="auto">
          <a:xfrm>
            <a:off x="5938838" y="4054477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0" name="Oval 88"/>
          <p:cNvSpPr>
            <a:spLocks noChangeArrowheads="1"/>
          </p:cNvSpPr>
          <p:nvPr/>
        </p:nvSpPr>
        <p:spPr bwMode="auto">
          <a:xfrm>
            <a:off x="5938838" y="40941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1" name="Oval 89"/>
          <p:cNvSpPr>
            <a:spLocks noChangeArrowheads="1"/>
          </p:cNvSpPr>
          <p:nvPr/>
        </p:nvSpPr>
        <p:spPr bwMode="auto">
          <a:xfrm>
            <a:off x="5938838" y="4029077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2" name="Oval 90"/>
          <p:cNvSpPr>
            <a:spLocks noChangeArrowheads="1"/>
          </p:cNvSpPr>
          <p:nvPr/>
        </p:nvSpPr>
        <p:spPr bwMode="auto">
          <a:xfrm>
            <a:off x="5938838" y="4002090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3" name="Oval 91"/>
          <p:cNvSpPr>
            <a:spLocks noChangeArrowheads="1"/>
          </p:cNvSpPr>
          <p:nvPr/>
        </p:nvSpPr>
        <p:spPr bwMode="auto">
          <a:xfrm>
            <a:off x="5938838" y="3937002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4" name="Oval 92"/>
          <p:cNvSpPr>
            <a:spLocks noChangeArrowheads="1"/>
          </p:cNvSpPr>
          <p:nvPr/>
        </p:nvSpPr>
        <p:spPr bwMode="auto">
          <a:xfrm>
            <a:off x="4337050" y="2978151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5" name="Oval 93"/>
          <p:cNvSpPr>
            <a:spLocks noChangeArrowheads="1"/>
          </p:cNvSpPr>
          <p:nvPr/>
        </p:nvSpPr>
        <p:spPr bwMode="auto">
          <a:xfrm>
            <a:off x="4337050" y="3057525"/>
            <a:ext cx="184150" cy="182563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6" name="Oval 94"/>
          <p:cNvSpPr>
            <a:spLocks noChangeArrowheads="1"/>
          </p:cNvSpPr>
          <p:nvPr/>
        </p:nvSpPr>
        <p:spPr bwMode="auto">
          <a:xfrm>
            <a:off x="4337050" y="2846390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7" name="Oval 95"/>
          <p:cNvSpPr>
            <a:spLocks noChangeArrowheads="1"/>
          </p:cNvSpPr>
          <p:nvPr/>
        </p:nvSpPr>
        <p:spPr bwMode="auto">
          <a:xfrm>
            <a:off x="4337050" y="314801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8" name="Oval 96"/>
          <p:cNvSpPr>
            <a:spLocks noChangeArrowheads="1"/>
          </p:cNvSpPr>
          <p:nvPr/>
        </p:nvSpPr>
        <p:spPr bwMode="auto">
          <a:xfrm>
            <a:off x="4337050" y="3187702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09" name="Oval 97"/>
          <p:cNvSpPr>
            <a:spLocks noChangeArrowheads="1"/>
          </p:cNvSpPr>
          <p:nvPr/>
        </p:nvSpPr>
        <p:spPr bwMode="auto">
          <a:xfrm>
            <a:off x="4337050" y="2833690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0" name="Oval 98"/>
          <p:cNvSpPr>
            <a:spLocks noChangeArrowheads="1"/>
          </p:cNvSpPr>
          <p:nvPr/>
        </p:nvSpPr>
        <p:spPr bwMode="auto">
          <a:xfrm>
            <a:off x="4337050" y="29384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1" name="Oval 99"/>
          <p:cNvSpPr>
            <a:spLocks noChangeArrowheads="1"/>
          </p:cNvSpPr>
          <p:nvPr/>
        </p:nvSpPr>
        <p:spPr bwMode="auto">
          <a:xfrm>
            <a:off x="4337050" y="29257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2" name="Oval 100"/>
          <p:cNvSpPr>
            <a:spLocks noChangeArrowheads="1"/>
          </p:cNvSpPr>
          <p:nvPr/>
        </p:nvSpPr>
        <p:spPr bwMode="auto">
          <a:xfrm>
            <a:off x="4337050" y="2833690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3" name="Oval 101"/>
          <p:cNvSpPr>
            <a:spLocks noChangeArrowheads="1"/>
          </p:cNvSpPr>
          <p:nvPr/>
        </p:nvSpPr>
        <p:spPr bwMode="auto">
          <a:xfrm>
            <a:off x="3706813" y="17700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4" name="Oval 102"/>
          <p:cNvSpPr>
            <a:spLocks noChangeArrowheads="1"/>
          </p:cNvSpPr>
          <p:nvPr/>
        </p:nvSpPr>
        <p:spPr bwMode="auto">
          <a:xfrm>
            <a:off x="3706813" y="179546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5" name="Oval 103"/>
          <p:cNvSpPr>
            <a:spLocks noChangeArrowheads="1"/>
          </p:cNvSpPr>
          <p:nvPr/>
        </p:nvSpPr>
        <p:spPr bwMode="auto">
          <a:xfrm>
            <a:off x="3706813" y="2373314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6" name="Oval 104"/>
          <p:cNvSpPr>
            <a:spLocks noChangeArrowheads="1"/>
          </p:cNvSpPr>
          <p:nvPr/>
        </p:nvSpPr>
        <p:spPr bwMode="auto">
          <a:xfrm>
            <a:off x="3706813" y="2019302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7" name="Oval 105"/>
          <p:cNvSpPr>
            <a:spLocks noChangeArrowheads="1"/>
          </p:cNvSpPr>
          <p:nvPr/>
        </p:nvSpPr>
        <p:spPr bwMode="auto">
          <a:xfrm>
            <a:off x="3706813" y="1992315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8" name="Oval 106"/>
          <p:cNvSpPr>
            <a:spLocks noChangeArrowheads="1"/>
          </p:cNvSpPr>
          <p:nvPr/>
        </p:nvSpPr>
        <p:spPr bwMode="auto">
          <a:xfrm>
            <a:off x="3706813" y="2006602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19" name="Oval 107"/>
          <p:cNvSpPr>
            <a:spLocks noChangeArrowheads="1"/>
          </p:cNvSpPr>
          <p:nvPr/>
        </p:nvSpPr>
        <p:spPr bwMode="auto">
          <a:xfrm>
            <a:off x="3706813" y="1835151"/>
            <a:ext cx="184150" cy="184151"/>
          </a:xfrm>
          <a:prstGeom prst="ellipse">
            <a:avLst/>
          </a:prstGeom>
          <a:solidFill>
            <a:srgbClr val="00CCFF"/>
          </a:solidFill>
          <a:ln w="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20" name="Rectangle 108"/>
          <p:cNvSpPr>
            <a:spLocks noChangeArrowheads="1"/>
          </p:cNvSpPr>
          <p:nvPr/>
        </p:nvSpPr>
        <p:spPr bwMode="auto">
          <a:xfrm>
            <a:off x="2524126" y="4579939"/>
            <a:ext cx="157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1" name="Rectangle 109"/>
          <p:cNvSpPr>
            <a:spLocks noChangeArrowheads="1"/>
          </p:cNvSpPr>
          <p:nvPr/>
        </p:nvSpPr>
        <p:spPr bwMode="auto">
          <a:xfrm>
            <a:off x="2366966" y="3779839"/>
            <a:ext cx="314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2" name="Rectangle 110"/>
          <p:cNvSpPr>
            <a:spLocks noChangeArrowheads="1"/>
          </p:cNvSpPr>
          <p:nvPr/>
        </p:nvSpPr>
        <p:spPr bwMode="auto">
          <a:xfrm>
            <a:off x="2209803" y="2965451"/>
            <a:ext cx="47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3" name="Rectangle 111"/>
          <p:cNvSpPr>
            <a:spLocks noChangeArrowheads="1"/>
          </p:cNvSpPr>
          <p:nvPr/>
        </p:nvSpPr>
        <p:spPr bwMode="auto">
          <a:xfrm>
            <a:off x="2052641" y="2163763"/>
            <a:ext cx="628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4" name="Rectangle 112"/>
          <p:cNvSpPr>
            <a:spLocks noChangeArrowheads="1"/>
          </p:cNvSpPr>
          <p:nvPr/>
        </p:nvSpPr>
        <p:spPr bwMode="auto">
          <a:xfrm>
            <a:off x="1893892" y="1349375"/>
            <a:ext cx="785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10000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5" name="Rectangle 113"/>
          <p:cNvSpPr>
            <a:spLocks noChangeArrowheads="1"/>
          </p:cNvSpPr>
          <p:nvPr/>
        </p:nvSpPr>
        <p:spPr bwMode="auto">
          <a:xfrm>
            <a:off x="2708276" y="5000626"/>
            <a:ext cx="392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0.1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6" name="Rectangle 114"/>
          <p:cNvSpPr>
            <a:spLocks noChangeArrowheads="1"/>
          </p:cNvSpPr>
          <p:nvPr/>
        </p:nvSpPr>
        <p:spPr bwMode="auto">
          <a:xfrm>
            <a:off x="3719514" y="5000626"/>
            <a:ext cx="157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7" name="Rectangle 115"/>
          <p:cNvSpPr>
            <a:spLocks noChangeArrowheads="1"/>
          </p:cNvSpPr>
          <p:nvPr/>
        </p:nvSpPr>
        <p:spPr bwMode="auto">
          <a:xfrm>
            <a:off x="4546603" y="5000626"/>
            <a:ext cx="314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8" name="Rectangle 116"/>
          <p:cNvSpPr>
            <a:spLocks noChangeArrowheads="1"/>
          </p:cNvSpPr>
          <p:nvPr/>
        </p:nvSpPr>
        <p:spPr bwMode="auto">
          <a:xfrm>
            <a:off x="5360991" y="5000626"/>
            <a:ext cx="471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29" name="Rectangle 117"/>
          <p:cNvSpPr>
            <a:spLocks noChangeArrowheads="1"/>
          </p:cNvSpPr>
          <p:nvPr/>
        </p:nvSpPr>
        <p:spPr bwMode="auto">
          <a:xfrm>
            <a:off x="6189666" y="5000626"/>
            <a:ext cx="628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30" name="Rectangle 118"/>
          <p:cNvSpPr>
            <a:spLocks noChangeArrowheads="1"/>
          </p:cNvSpPr>
          <p:nvPr/>
        </p:nvSpPr>
        <p:spPr bwMode="auto">
          <a:xfrm>
            <a:off x="7004054" y="5000626"/>
            <a:ext cx="785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rPr>
              <a:t>10000</a:t>
            </a: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5831" name="Rectangle 119"/>
          <p:cNvSpPr>
            <a:spLocks noChangeArrowheads="1"/>
          </p:cNvSpPr>
          <p:nvPr/>
        </p:nvSpPr>
        <p:spPr bwMode="auto">
          <a:xfrm>
            <a:off x="3444875" y="5513388"/>
            <a:ext cx="3334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Distance from NGS - km</a:t>
            </a:r>
          </a:p>
        </p:txBody>
      </p:sp>
      <p:grpSp>
        <p:nvGrpSpPr>
          <p:cNvPr id="2" name="Group 141"/>
          <p:cNvGrpSpPr/>
          <p:nvPr/>
        </p:nvGrpSpPr>
        <p:grpSpPr>
          <a:xfrm>
            <a:off x="612775" y="2508250"/>
            <a:ext cx="1196975" cy="1712509"/>
            <a:chOff x="501650" y="1387475"/>
            <a:chExt cx="1341437" cy="2847784"/>
          </a:xfrm>
        </p:grpSpPr>
        <p:sp>
          <p:nvSpPr>
            <p:cNvPr id="115832" name="Rectangle 120"/>
            <p:cNvSpPr>
              <a:spLocks noChangeArrowheads="1"/>
            </p:cNvSpPr>
            <p:nvPr/>
          </p:nvSpPr>
          <p:spPr bwMode="auto">
            <a:xfrm>
              <a:off x="501650" y="1387475"/>
              <a:ext cx="1341437" cy="245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rPr>
                <a:t>Tritium in moisture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Arial" pitchFamily="34" charset="0"/>
                </a:rPr>
                <a:t>Bq/L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15834" name="Rectangle 122"/>
            <p:cNvSpPr>
              <a:spLocks noChangeArrowheads="1"/>
            </p:cNvSpPr>
            <p:nvPr/>
          </p:nvSpPr>
          <p:spPr bwMode="auto">
            <a:xfrm>
              <a:off x="685801" y="3214688"/>
              <a:ext cx="73" cy="614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35" name="Rectangle 123"/>
            <p:cNvSpPr>
              <a:spLocks noChangeArrowheads="1"/>
            </p:cNvSpPr>
            <p:nvPr/>
          </p:nvSpPr>
          <p:spPr bwMode="auto">
            <a:xfrm>
              <a:off x="962025" y="3621085"/>
              <a:ext cx="73" cy="614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135"/>
          <p:cNvGrpSpPr/>
          <p:nvPr/>
        </p:nvGrpSpPr>
        <p:grpSpPr>
          <a:xfrm>
            <a:off x="5861053" y="942975"/>
            <a:ext cx="2946397" cy="1841501"/>
            <a:chOff x="5861053" y="942975"/>
            <a:chExt cx="2946397" cy="1841501"/>
          </a:xfrm>
        </p:grpSpPr>
        <p:sp>
          <p:nvSpPr>
            <p:cNvPr id="115836" name="Rectangle 124"/>
            <p:cNvSpPr>
              <a:spLocks noChangeArrowheads="1"/>
            </p:cNvSpPr>
            <p:nvPr/>
          </p:nvSpPr>
          <p:spPr bwMode="auto">
            <a:xfrm>
              <a:off x="5861053" y="942975"/>
              <a:ext cx="2946397" cy="1841501"/>
            </a:xfrm>
            <a:prstGeom prst="rect">
              <a:avLst/>
            </a:prstGeom>
            <a:solidFill>
              <a:srgbClr val="313671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37" name="Oval 125"/>
            <p:cNvSpPr>
              <a:spLocks noChangeArrowheads="1"/>
            </p:cNvSpPr>
            <p:nvPr/>
          </p:nvSpPr>
          <p:spPr bwMode="auto">
            <a:xfrm>
              <a:off x="6070603" y="1124712"/>
              <a:ext cx="184150" cy="182563"/>
            </a:xfrm>
            <a:prstGeom prst="ellipse">
              <a:avLst/>
            </a:prstGeom>
            <a:solidFill>
              <a:srgbClr val="FF00FF"/>
            </a:solidFill>
            <a:ln w="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38" name="Rectangle 126"/>
            <p:cNvSpPr>
              <a:spLocks noChangeArrowheads="1"/>
            </p:cNvSpPr>
            <p:nvPr/>
          </p:nvSpPr>
          <p:spPr bwMode="auto">
            <a:xfrm>
              <a:off x="6400800" y="1035050"/>
              <a:ext cx="469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Soil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39" name="Oval 127"/>
            <p:cNvSpPr>
              <a:spLocks noChangeArrowheads="1"/>
            </p:cNvSpPr>
            <p:nvPr/>
          </p:nvSpPr>
          <p:spPr bwMode="auto">
            <a:xfrm>
              <a:off x="6070603" y="1463040"/>
              <a:ext cx="184150" cy="184150"/>
            </a:xfrm>
            <a:prstGeom prst="ellipse">
              <a:avLst/>
            </a:prstGeom>
            <a:solidFill>
              <a:srgbClr val="00FF00"/>
            </a:solidFill>
            <a:ln w="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40" name="Rectangle 128"/>
            <p:cNvSpPr>
              <a:spLocks noChangeArrowheads="1"/>
            </p:cNvSpPr>
            <p:nvPr/>
          </p:nvSpPr>
          <p:spPr bwMode="auto">
            <a:xfrm>
              <a:off x="6400800" y="1371600"/>
              <a:ext cx="13341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Vegetation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41" name="Oval 129"/>
            <p:cNvSpPr>
              <a:spLocks noChangeArrowheads="1"/>
            </p:cNvSpPr>
            <p:nvPr/>
          </p:nvSpPr>
          <p:spPr bwMode="auto">
            <a:xfrm>
              <a:off x="6070603" y="1773936"/>
              <a:ext cx="184150" cy="184150"/>
            </a:xfrm>
            <a:prstGeom prst="ellipse">
              <a:avLst/>
            </a:prstGeom>
            <a:solidFill>
              <a:srgbClr val="FF6600"/>
            </a:solidFill>
            <a:ln w="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42" name="Rectangle 130"/>
            <p:cNvSpPr>
              <a:spLocks noChangeArrowheads="1"/>
            </p:cNvSpPr>
            <p:nvPr/>
          </p:nvSpPr>
          <p:spPr bwMode="auto">
            <a:xfrm>
              <a:off x="6400800" y="1679574"/>
              <a:ext cx="22281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Meats, Milk, Eggs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43" name="Oval 131"/>
            <p:cNvSpPr>
              <a:spLocks noChangeArrowheads="1"/>
            </p:cNvSpPr>
            <p:nvPr/>
          </p:nvSpPr>
          <p:spPr bwMode="auto">
            <a:xfrm>
              <a:off x="6070603" y="2112964"/>
              <a:ext cx="184150" cy="184150"/>
            </a:xfrm>
            <a:prstGeom prst="ellipse">
              <a:avLst/>
            </a:prstGeom>
            <a:solidFill>
              <a:srgbClr val="00CCFF"/>
            </a:solidFill>
            <a:ln w="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44" name="Rectangle 132"/>
            <p:cNvSpPr>
              <a:spLocks noChangeArrowheads="1"/>
            </p:cNvSpPr>
            <p:nvPr/>
          </p:nvSpPr>
          <p:spPr bwMode="auto">
            <a:xfrm>
              <a:off x="6400800" y="2047877"/>
              <a:ext cx="23392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Vegetables, Fruits,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845" name="Rectangle 133"/>
            <p:cNvSpPr>
              <a:spLocks noChangeArrowheads="1"/>
            </p:cNvSpPr>
            <p:nvPr/>
          </p:nvSpPr>
          <p:spPr bwMode="auto">
            <a:xfrm>
              <a:off x="6400800" y="2374902"/>
              <a:ext cx="97302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Cereals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1" name="Slide Number Placeholder 2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7FD35-769D-4214-8C07-08509786E7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28625" y="5915025"/>
            <a:ext cx="755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Kotzer</a:t>
            </a:r>
            <a:r>
              <a:rPr lang="en-US" i="1" dirty="0" smtClean="0">
                <a:solidFill>
                  <a:srgbClr val="FFFF00"/>
                </a:solidFill>
              </a:rPr>
              <a:t> &amp; Workman. AECL-12029 (1999)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Brown. Atomic Energy Control Board INFO-0499 (1995) </a:t>
            </a:r>
          </a:p>
        </p:txBody>
      </p:sp>
      <p:sp>
        <p:nvSpPr>
          <p:cNvPr id="135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36550" y="758825"/>
            <a:ext cx="797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HTO to OBT conversion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112395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82950" y="1311275"/>
            <a:ext cx="5250442" cy="3590564"/>
            <a:chOff x="3423533" y="1865376"/>
            <a:chExt cx="5250442" cy="3590564"/>
          </a:xfrm>
        </p:grpSpPr>
        <p:pic>
          <p:nvPicPr>
            <p:cNvPr id="8295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3533" y="1865376"/>
              <a:ext cx="4857750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467100" y="4994275"/>
              <a:ext cx="5206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0         1        2         3         4         5 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4155993" y="2011680"/>
              <a:ext cx="828675" cy="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7824" y="3405147"/>
              <a:ext cx="3130550" cy="0"/>
            </a:xfrm>
            <a:prstGeom prst="line">
              <a:avLst/>
            </a:prstGeom>
            <a:ln w="254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833329" y="3864334"/>
              <a:ext cx="12890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4387851" y="4810125"/>
              <a:ext cx="1749425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41450" y="1219200"/>
            <a:ext cx="19992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750"/>
              </a:spcAft>
            </a:pPr>
            <a:r>
              <a:rPr lang="en-US" sz="2400" dirty="0" smtClean="0"/>
              <a:t>Vegetation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Cereals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Eggs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Milk products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Meats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Fruit</a:t>
            </a:r>
          </a:p>
          <a:p>
            <a:pPr algn="r">
              <a:spcAft>
                <a:spcPts val="750"/>
              </a:spcAft>
            </a:pPr>
            <a:r>
              <a:rPr lang="en-US" sz="2400" dirty="0" smtClean="0"/>
              <a:t>Vegetables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9550" y="4810125"/>
            <a:ext cx="3624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Ratio of specific activities</a:t>
            </a:r>
          </a:p>
          <a:p>
            <a:pPr algn="ctr"/>
            <a:r>
              <a:rPr lang="en-US" sz="2400" dirty="0" smtClean="0"/>
              <a:t>[T/H]</a:t>
            </a:r>
            <a:r>
              <a:rPr lang="en-US" sz="2400" baseline="-25000" dirty="0" smtClean="0"/>
              <a:t>organic</a:t>
            </a:r>
            <a:r>
              <a:rPr lang="en-US" sz="2400" dirty="0" smtClean="0"/>
              <a:t> to [T/H]</a:t>
            </a:r>
            <a:r>
              <a:rPr lang="en-US" sz="2400" baseline="-25000" dirty="0" smtClean="0"/>
              <a:t>water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57300" y="5822950"/>
            <a:ext cx="616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Average value 1.3; most within a factor of  2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0" y="758825"/>
            <a:ext cx="797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HTO to OBT conversion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81079" y="1035053"/>
            <a:ext cx="6997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Estimated doses to public:</a:t>
            </a:r>
          </a:p>
          <a:p>
            <a:endParaRPr lang="en-US" sz="2400" dirty="0" smtClean="0"/>
          </a:p>
          <a:p>
            <a:r>
              <a:rPr lang="en-US" sz="2400" dirty="0" smtClean="0"/>
              <a:t>Typical food-basket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59175" y="2416175"/>
            <a:ext cx="378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13–17% from OBT in food</a:t>
            </a:r>
          </a:p>
          <a:p>
            <a:r>
              <a:rPr lang="en-US" sz="2400" dirty="0" smtClean="0"/>
              <a:t>relative to dose from HTO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1450" y="6007100"/>
            <a:ext cx="690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 Tritium in the Canadian Environment.  RSP-0153-1 CNSC (2002)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075" y="3613150"/>
            <a:ext cx="7655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Uncertainties point to:</a:t>
            </a:r>
          </a:p>
          <a:p>
            <a:pPr lvl="1"/>
            <a:r>
              <a:rPr lang="en-US" sz="2400" dirty="0" smtClean="0"/>
              <a:t>The need for studies of OBT through the food chain</a:t>
            </a:r>
          </a:p>
          <a:p>
            <a:pPr lvl="1"/>
            <a:r>
              <a:rPr lang="en-US" sz="2400" dirty="0" smtClean="0"/>
              <a:t>Improvements in models of tritium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64114" y="1056471"/>
            <a:ext cx="870751" cy="4411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dirty="0" smtClean="0"/>
              <a:t>1985</a:t>
            </a:r>
          </a:p>
          <a:p>
            <a:pPr>
              <a:spcAft>
                <a:spcPts val="200"/>
              </a:spcAft>
            </a:pPr>
            <a:endParaRPr lang="en-US" sz="2400" dirty="0" smtClean="0"/>
          </a:p>
          <a:p>
            <a:pPr>
              <a:spcAft>
                <a:spcPts val="200"/>
              </a:spcAft>
            </a:pPr>
            <a:r>
              <a:rPr lang="en-US" sz="2400" dirty="0" smtClean="0"/>
              <a:t>1990</a:t>
            </a:r>
          </a:p>
          <a:p>
            <a:pPr>
              <a:spcAft>
                <a:spcPts val="200"/>
              </a:spcAft>
            </a:pPr>
            <a:endParaRPr lang="en-US" sz="2400" dirty="0" smtClean="0"/>
          </a:p>
          <a:p>
            <a:pPr>
              <a:spcAft>
                <a:spcPts val="200"/>
              </a:spcAft>
            </a:pPr>
            <a:r>
              <a:rPr lang="en-US" sz="2400" dirty="0" smtClean="0"/>
              <a:t>1995</a:t>
            </a:r>
          </a:p>
          <a:p>
            <a:pPr>
              <a:spcAft>
                <a:spcPts val="200"/>
              </a:spcAft>
            </a:pPr>
            <a:endParaRPr lang="en-US" sz="2400" dirty="0" smtClean="0"/>
          </a:p>
          <a:p>
            <a:pPr>
              <a:spcAft>
                <a:spcPts val="200"/>
              </a:spcAft>
            </a:pPr>
            <a:r>
              <a:rPr lang="en-US" sz="2400" dirty="0" smtClean="0"/>
              <a:t>2000</a:t>
            </a:r>
          </a:p>
          <a:p>
            <a:pPr>
              <a:spcAft>
                <a:spcPts val="200"/>
              </a:spcAft>
            </a:pPr>
            <a:endParaRPr lang="en-US" sz="2400" dirty="0" smtClean="0"/>
          </a:p>
          <a:p>
            <a:pPr>
              <a:spcAft>
                <a:spcPts val="200"/>
              </a:spcAft>
            </a:pPr>
            <a:r>
              <a:rPr lang="en-US" sz="2400" dirty="0" smtClean="0"/>
              <a:t>2005</a:t>
            </a:r>
          </a:p>
          <a:p>
            <a:pPr>
              <a:spcAft>
                <a:spcPts val="200"/>
              </a:spcAft>
            </a:pPr>
            <a:endParaRPr lang="en-US" sz="2400" dirty="0" smtClean="0"/>
          </a:p>
          <a:p>
            <a:pPr>
              <a:spcAft>
                <a:spcPts val="200"/>
              </a:spcAft>
            </a:pPr>
            <a:r>
              <a:rPr lang="en-US" sz="2400" dirty="0" smtClean="0"/>
              <a:t>2010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305429" y="1492705"/>
            <a:ext cx="184731" cy="395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499140" y="1258661"/>
            <a:ext cx="192776" cy="4261760"/>
            <a:chOff x="854615" y="666750"/>
            <a:chExt cx="192776" cy="4972052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1597026" y="3152776"/>
              <a:ext cx="49720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863241" y="666750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863241" y="1587500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863241" y="2508250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854615" y="3403121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854615" y="4323870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856951" y="5247137"/>
              <a:ext cx="1841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52451" y="4072670"/>
            <a:ext cx="207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F61"/>
                </a:solidFill>
              </a:rPr>
              <a:t>EMRAS  I &amp; 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28316" y="5407916"/>
            <a:ext cx="1620957" cy="395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MODARIA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40242" y="1307860"/>
            <a:ext cx="184150" cy="1657350"/>
          </a:xfrm>
          <a:prstGeom prst="rect">
            <a:avLst/>
          </a:prstGeom>
          <a:solidFill>
            <a:srgbClr val="65D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97596" y="1841021"/>
            <a:ext cx="184150" cy="10259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76313" y="1328468"/>
            <a:ext cx="2334293" cy="395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5D313"/>
                </a:solidFill>
              </a:rPr>
              <a:t>BIOMOVS I &amp; 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4275" y="1863725"/>
            <a:ext cx="1033873" cy="395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VAMP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29919" y="2954008"/>
            <a:ext cx="1585690" cy="395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CCFF"/>
                </a:solidFill>
              </a:rPr>
              <a:t>BIOMASS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52016" y="2996002"/>
            <a:ext cx="184150" cy="78921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336222" y="5717722"/>
            <a:ext cx="39460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638425" y="4073536"/>
            <a:ext cx="184150" cy="1307465"/>
          </a:xfrm>
          <a:prstGeom prst="rect">
            <a:avLst/>
          </a:prstGeom>
          <a:solidFill>
            <a:srgbClr val="FF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2662611" y="5581068"/>
            <a:ext cx="552450" cy="345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848225" y="2139950"/>
            <a:ext cx="368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Model </a:t>
            </a:r>
            <a:r>
              <a:rPr lang="en-US" sz="2400" i="1" dirty="0" err="1" smtClean="0">
                <a:solidFill>
                  <a:srgbClr val="FFFF00"/>
                </a:solidFill>
              </a:rPr>
              <a:t>intercomparisons</a:t>
            </a:r>
            <a:r>
              <a:rPr lang="en-US" sz="2400" i="1" dirty="0" smtClean="0">
                <a:solidFill>
                  <a:srgbClr val="FFFF00"/>
                </a:solidFill>
              </a:rPr>
              <a:t> and validation programs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89000" y="4165600"/>
            <a:ext cx="7642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Calculate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HTO and OBT in plants, milk and meat</a:t>
            </a:r>
          </a:p>
          <a:p>
            <a:r>
              <a:rPr lang="en-US" sz="2400" dirty="0" smtClean="0"/>
              <a:t>HTO in top 5 cm soil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692400"/>
            <a:ext cx="6445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Given:</a:t>
            </a:r>
          </a:p>
          <a:p>
            <a:r>
              <a:rPr lang="en-US" sz="2400" dirty="0" smtClean="0"/>
              <a:t>Measured concentrations of HTO in air, precipitation and drinking water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9000" y="942975"/>
            <a:ext cx="80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EMRAS</a:t>
            </a:r>
            <a:r>
              <a:rPr lang="en-US" sz="2400" dirty="0" smtClean="0">
                <a:solidFill>
                  <a:srgbClr val="FFFF00"/>
                </a:solidFill>
              </a:rPr>
              <a:t> Pickering (Canada) scenarios</a:t>
            </a:r>
          </a:p>
          <a:p>
            <a:r>
              <a:rPr lang="en-US" sz="2400" dirty="0" smtClean="0"/>
              <a:t>Measurements of: </a:t>
            </a:r>
          </a:p>
          <a:p>
            <a:r>
              <a:rPr lang="en-US" sz="2400" dirty="0" smtClean="0"/>
              <a:t>HTO in air, rain, soil, drinking water, plants, milk, meat</a:t>
            </a:r>
          </a:p>
          <a:p>
            <a:r>
              <a:rPr lang="en-US" sz="2400" dirty="0" smtClean="0"/>
              <a:t>OBT in plant and animal samples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194879" y="3060700"/>
            <a:ext cx="4955221" cy="1932527"/>
            <a:chOff x="2194879" y="3060700"/>
            <a:chExt cx="4955221" cy="1932527"/>
          </a:xfrm>
        </p:grpSpPr>
        <p:sp>
          <p:nvSpPr>
            <p:cNvPr id="20" name="TextBox 19"/>
            <p:cNvSpPr txBox="1"/>
            <p:nvPr/>
          </p:nvSpPr>
          <p:spPr>
            <a:xfrm>
              <a:off x="4739321" y="3060700"/>
              <a:ext cx="1581715" cy="461665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HTO in air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4879" y="4528290"/>
              <a:ext cx="1136080" cy="461665"/>
            </a:xfrm>
            <a:prstGeom prst="rect">
              <a:avLst/>
            </a:prstGeom>
            <a:solidFill>
              <a:srgbClr val="31367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OBT in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34801" y="4531562"/>
              <a:ext cx="920750" cy="461665"/>
            </a:xfrm>
            <a:prstGeom prst="rect">
              <a:avLst/>
            </a:prstGeom>
            <a:solidFill>
              <a:srgbClr val="31367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meat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98800" y="3521075"/>
              <a:ext cx="4051300" cy="1104900"/>
              <a:chOff x="3098800" y="3521075"/>
              <a:chExt cx="4051300" cy="11049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2960688" y="4487862"/>
                <a:ext cx="276225" cy="0"/>
              </a:xfrm>
              <a:prstGeom prst="line">
                <a:avLst/>
              </a:prstGeom>
              <a:ln w="28575" cap="rnd">
                <a:solidFill>
                  <a:srgbClr val="65D3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5907088" y="4487863"/>
                <a:ext cx="276225" cy="0"/>
              </a:xfrm>
              <a:prstGeom prst="line">
                <a:avLst/>
              </a:prstGeom>
              <a:ln w="28575" cap="rnd">
                <a:solidFill>
                  <a:srgbClr val="65D3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5907087" y="3659188"/>
                <a:ext cx="276225" cy="0"/>
              </a:xfrm>
              <a:prstGeom prst="line">
                <a:avLst/>
              </a:prstGeom>
              <a:ln w="28575" cap="rnd">
                <a:solidFill>
                  <a:srgbClr val="65D3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098800" y="4349750"/>
                <a:ext cx="4051300" cy="1588"/>
              </a:xfrm>
              <a:prstGeom prst="straightConnector1">
                <a:avLst/>
              </a:prstGeom>
              <a:ln w="28575" cap="rnd">
                <a:solidFill>
                  <a:srgbClr val="65D31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045200" y="3797300"/>
                <a:ext cx="1104900" cy="1588"/>
              </a:xfrm>
              <a:prstGeom prst="straightConnector1">
                <a:avLst/>
              </a:prstGeom>
              <a:ln w="28575" cap="rnd">
                <a:solidFill>
                  <a:srgbClr val="65D31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36550" y="1587500"/>
            <a:ext cx="8122688" cy="4089833"/>
            <a:chOff x="398496" y="1924906"/>
            <a:chExt cx="8122688" cy="4089833"/>
          </a:xfrm>
        </p:grpSpPr>
        <p:cxnSp>
          <p:nvCxnSpPr>
            <p:cNvPr id="53" name="Straight Connector 52"/>
            <p:cNvCxnSpPr/>
            <p:nvPr/>
          </p:nvCxnSpPr>
          <p:spPr>
            <a:xfrm rot="10800000" flipV="1">
              <a:off x="2252848" y="2833696"/>
              <a:ext cx="5378975" cy="5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2240245" y="3523606"/>
              <a:ext cx="5378975" cy="5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V="1">
              <a:off x="2252030" y="4221132"/>
              <a:ext cx="5378975" cy="5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2505075" y="4397374"/>
              <a:ext cx="4879975" cy="0"/>
            </a:xfrm>
            <a:prstGeom prst="line">
              <a:avLst/>
            </a:prstGeom>
            <a:ln>
              <a:solidFill>
                <a:srgbClr val="65D3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2498724" y="4606924"/>
              <a:ext cx="4879975" cy="0"/>
            </a:xfrm>
            <a:prstGeom prst="line">
              <a:avLst/>
            </a:prstGeom>
            <a:ln>
              <a:solidFill>
                <a:srgbClr val="65D3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511424" y="4521199"/>
              <a:ext cx="4879975" cy="0"/>
            </a:xfrm>
            <a:prstGeom prst="line">
              <a:avLst/>
            </a:prstGeom>
            <a:ln w="19050">
              <a:solidFill>
                <a:srgbClr val="65D3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270125" y="2139950"/>
              <a:ext cx="5368924" cy="277177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22611" y="4832361"/>
              <a:ext cx="97600" cy="97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552836" y="4508511"/>
              <a:ext cx="97600" cy="97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79886" y="3543311"/>
              <a:ext cx="97600" cy="97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631437" y="4009976"/>
              <a:ext cx="97600" cy="97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357562" y="3481386"/>
              <a:ext cx="156527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186236" y="3941762"/>
              <a:ext cx="10128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5181552" y="3604091"/>
              <a:ext cx="1178171" cy="1204623"/>
              <a:chOff x="6048387" y="3607864"/>
              <a:chExt cx="1178171" cy="1204623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6048387" y="4714887"/>
                <a:ext cx="97600" cy="97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6588137" y="4308487"/>
                <a:ext cx="97600" cy="97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7128958" y="3607864"/>
                <a:ext cx="97600" cy="97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6487694" y="4356307"/>
                <a:ext cx="303757" cy="177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 rot="5400000">
              <a:off x="3228955" y="4364578"/>
              <a:ext cx="7366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482849" y="4398835"/>
              <a:ext cx="4879975" cy="196341"/>
            </a:xfrm>
            <a:prstGeom prst="rect">
              <a:avLst/>
            </a:prstGeom>
            <a:solidFill>
              <a:srgbClr val="65D31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48464" y="1924906"/>
              <a:ext cx="569387" cy="320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/>
                <a:t>200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150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100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  50</a:t>
              </a:r>
            </a:p>
            <a:p>
              <a:pPr>
                <a:spcAft>
                  <a:spcPts val="600"/>
                </a:spcAft>
              </a:pPr>
              <a:endParaRPr lang="en-US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   0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106154" y="2131378"/>
              <a:ext cx="175929" cy="2777171"/>
              <a:chOff x="2445880" y="2125029"/>
              <a:chExt cx="175929" cy="277717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445880" y="2125029"/>
                <a:ext cx="175929" cy="2087456"/>
                <a:chOff x="2445880" y="2125029"/>
                <a:chExt cx="175929" cy="2087456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2465520" y="2125029"/>
                  <a:ext cx="1562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2458753" y="2832100"/>
                  <a:ext cx="1562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446178" y="3517900"/>
                  <a:ext cx="1562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2445880" y="4212485"/>
                  <a:ext cx="15628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rot="10800000">
                <a:off x="2454275" y="4902200"/>
                <a:ext cx="1562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398496" y="2514599"/>
              <a:ext cx="11929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OBT</a:t>
              </a:r>
            </a:p>
            <a:p>
              <a:pPr algn="ctr"/>
              <a:r>
                <a:rPr lang="en-US" sz="2400" dirty="0" smtClean="0"/>
                <a:t>in</a:t>
              </a:r>
            </a:p>
            <a:p>
              <a:pPr algn="ctr"/>
              <a:r>
                <a:rPr lang="en-US" sz="2400" dirty="0" smtClean="0"/>
                <a:t>meat</a:t>
              </a:r>
            </a:p>
            <a:p>
              <a:pPr algn="ctr"/>
              <a:r>
                <a:rPr lang="en-US" sz="2400" dirty="0" smtClean="0"/>
                <a:t> (Bq/L)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51149" y="5092699"/>
              <a:ext cx="3694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A    B    C    D    E    F    G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16424" y="555307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Model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65950" y="4994275"/>
              <a:ext cx="1555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Measured</a:t>
              </a:r>
            </a:p>
            <a:p>
              <a:pPr algn="ctr"/>
              <a:r>
                <a:rPr lang="en-US" sz="2400" dirty="0" smtClean="0">
                  <a:solidFill>
                    <a:srgbClr val="65D313"/>
                  </a:solidFill>
                </a:rPr>
                <a:t>value</a:t>
              </a:r>
            </a:p>
          </p:txBody>
        </p:sp>
        <p:cxnSp>
          <p:nvCxnSpPr>
            <p:cNvPr id="68" name="Straight Arrow Connector 67"/>
            <p:cNvCxnSpPr>
              <a:stCxn id="66" idx="0"/>
            </p:cNvCxnSpPr>
            <p:nvPr/>
          </p:nvCxnSpPr>
          <p:spPr>
            <a:xfrm rot="16200000" flipV="1">
              <a:off x="7354759" y="4605467"/>
              <a:ext cx="460375" cy="317242"/>
            </a:xfrm>
            <a:prstGeom prst="straightConnector1">
              <a:avLst/>
            </a:prstGeom>
            <a:ln w="28575">
              <a:solidFill>
                <a:srgbClr val="65D3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2270125" y="5730875"/>
            <a:ext cx="626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Redrawn from: </a:t>
            </a:r>
            <a:r>
              <a:rPr lang="en-US" i="1" dirty="0" smtClean="0">
                <a:solidFill>
                  <a:srgbClr val="FFFF00"/>
                </a:solidFill>
              </a:rPr>
              <a:t>EMRAS Tritium/C14 Working Group   Pickering Scenario  IAEA (2006)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09750" y="942975"/>
            <a:ext cx="568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 from air concentration of HTO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81075" y="2047875"/>
            <a:ext cx="699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Essential to continue to test and validate models for HTO, HT and OBT against new experimental and extant data</a:t>
            </a:r>
          </a:p>
          <a:p>
            <a:endParaRPr lang="en-US" sz="24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b="1" dirty="0" smtClean="0">
                <a:solidFill>
                  <a:srgbClr val="FFFF00"/>
                </a:solidFill>
              </a:rPr>
              <a:t>Dispersion in the Environment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981075" y="1035050"/>
            <a:ext cx="7366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+mn-lt"/>
              </a:rPr>
              <a:t>Exposures of workers and the public to tritium result from: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Heavy water nuclear power plants and research laboratories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Nuclear fuel reprocessing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Nuclear weapons development and production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Fusion reactor R&amp;D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Production of tritium sources for medical and industrial uses </a:t>
            </a:r>
          </a:p>
          <a:p>
            <a:pPr>
              <a:spcAft>
                <a:spcPts val="1800"/>
              </a:spcAft>
            </a:pPr>
            <a:endParaRPr lang="en-US" sz="2400" dirty="0" smtClean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36551" y="2508253"/>
            <a:ext cx="460375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+mn-lt"/>
              </a:rPr>
              <a:t>Public near nuclear facilities that release tritium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+mn-lt"/>
              </a:rPr>
              <a:t>Nuclear workers exposed to tritium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675" y="1403353"/>
            <a:ext cx="27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Significant effects observed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8975" y="2692400"/>
            <a:ext cx="156527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None</a:t>
            </a:r>
          </a:p>
          <a:p>
            <a:pPr algn="ctr">
              <a:spcAft>
                <a:spcPts val="4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None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50" y="1403350"/>
            <a:ext cx="39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Epidemiological studies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75" y="4902200"/>
            <a:ext cx="79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Advisory Group on </a:t>
            </a:r>
            <a:r>
              <a:rPr lang="en-US" i="1" dirty="0" err="1" smtClean="0">
                <a:solidFill>
                  <a:srgbClr val="FFFF00"/>
                </a:solidFill>
              </a:rPr>
              <a:t>Ionising</a:t>
            </a:r>
            <a:r>
              <a:rPr lang="en-US" i="1" dirty="0" smtClean="0">
                <a:solidFill>
                  <a:srgbClr val="FFFF00"/>
                </a:solidFill>
              </a:rPr>
              <a:t> Radiation; UKHPA. Report RCE4 (2007)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Canadian Nuclear Safety Commission. Report INFO-0799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60904" y="939802"/>
            <a:ext cx="18473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25603" y="2232027"/>
            <a:ext cx="55194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Public doses from tritium</a:t>
            </a:r>
          </a:p>
          <a:p>
            <a:endParaRPr lang="en-US" sz="2400" dirty="0" smtClean="0"/>
          </a:p>
          <a:p>
            <a:r>
              <a:rPr lang="en-US" sz="2400" dirty="0" smtClean="0"/>
              <a:t>		Most exposed &lt; 20 µSv/a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300" y="5546725"/>
            <a:ext cx="690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Osborne. Tritium in the Canadian Environment.  RSP-0153-1 CNSC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838704" y="1739901"/>
            <a:ext cx="1628972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50054" y="3873501"/>
            <a:ext cx="1965603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186,000 </a:t>
            </a:r>
            <a:r>
              <a:rPr lang="en-US" sz="2400" dirty="0" err="1" smtClean="0"/>
              <a:t>PBq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12775" y="4625975"/>
            <a:ext cx="3583032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              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475" y="1235075"/>
            <a:ext cx="7822975" cy="46166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                                                                           </a:t>
            </a:r>
            <a:r>
              <a:rPr lang="en-US" sz="2400" dirty="0" smtClean="0"/>
              <a:t>72 </a:t>
            </a:r>
            <a:r>
              <a:rPr lang="en-US" sz="2400" dirty="0" err="1" smtClean="0"/>
              <a:t>PBq</a:t>
            </a:r>
            <a:r>
              <a:rPr lang="en-US" sz="2400" dirty="0" smtClean="0"/>
              <a:t>/a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27850" y="2006602"/>
            <a:ext cx="145103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 </a:t>
            </a:r>
            <a:r>
              <a:rPr lang="en-US" sz="2400" dirty="0" err="1" smtClean="0"/>
              <a:t>PBq</a:t>
            </a:r>
            <a:r>
              <a:rPr lang="en-US" sz="2400" dirty="0" smtClean="0"/>
              <a:t>/a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950" y="1739902"/>
            <a:ext cx="3752950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50" y="2273302"/>
            <a:ext cx="608965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27100" y="273053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>
                <a:solidFill>
                  <a:srgbClr val="FFFF00"/>
                </a:solidFill>
              </a:rPr>
              <a:t>Tritium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1603" y="3453884"/>
            <a:ext cx="18473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150100" y="4625975"/>
            <a:ext cx="1384844" cy="1569660"/>
          </a:xfrm>
          <a:prstGeom prst="rect">
            <a:avLst/>
          </a:prstGeom>
          <a:solidFill>
            <a:srgbClr val="0070C0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HT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HTO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</a:rPr>
              <a:t>OBT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50054" y="717553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Environment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2950" y="1828800"/>
            <a:ext cx="1604927" cy="461665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0.2-1 Bq/L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15950" y="717553"/>
            <a:ext cx="614045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Production</a:t>
            </a:r>
            <a:endParaRPr lang="en-GB" sz="2400" dirty="0">
              <a:solidFill>
                <a:srgbClr val="FFFF00"/>
              </a:solidFill>
            </a:endParaRPr>
          </a:p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/>
              <a:t>Cosmic ray neutrons on </a:t>
            </a:r>
            <a:r>
              <a:rPr lang="en-GB" sz="2400" baseline="30000" dirty="0" smtClean="0"/>
              <a:t>16</a:t>
            </a:r>
            <a:r>
              <a:rPr lang="en-GB" sz="2400" dirty="0" smtClean="0"/>
              <a:t>O and </a:t>
            </a:r>
            <a:r>
              <a:rPr lang="en-GB" sz="2400" baseline="30000" dirty="0" smtClean="0"/>
              <a:t>14</a:t>
            </a:r>
            <a:r>
              <a:rPr lang="en-GB" sz="2400" dirty="0" smtClean="0"/>
              <a:t>N</a:t>
            </a:r>
            <a:endParaRPr lang="en-GB" sz="2400" dirty="0"/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r>
              <a:rPr lang="en-GB" sz="2400" dirty="0" smtClean="0"/>
              <a:t>Fission in nuclear reactors and weapons</a:t>
            </a:r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r>
              <a:rPr lang="en-GB" sz="2400" dirty="0" smtClean="0"/>
              <a:t>Neutron capture by D (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H) and (</a:t>
            </a:r>
            <a:r>
              <a:rPr lang="en-GB" sz="2400" dirty="0" err="1" smtClean="0"/>
              <a:t>n,p</a:t>
            </a:r>
            <a:r>
              <a:rPr lang="en-GB" sz="2400" dirty="0" smtClean="0"/>
              <a:t>) on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He in heavy water reactors</a:t>
            </a:r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r>
              <a:rPr lang="en-GB" sz="2400" dirty="0" smtClean="0"/>
              <a:t>Neutron capture by </a:t>
            </a:r>
            <a:r>
              <a:rPr lang="en-GB" sz="2400" baseline="30000" dirty="0" smtClean="0"/>
              <a:t>6</a:t>
            </a:r>
            <a:r>
              <a:rPr lang="en-GB" sz="2400" dirty="0" smtClean="0"/>
              <a:t>Li in reactors</a:t>
            </a:r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endParaRPr lang="en-GB" sz="2400" dirty="0" smtClean="0"/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endParaRPr lang="en-GB" sz="2400" dirty="0" smtClean="0"/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endParaRPr lang="en-GB" sz="2400" dirty="0"/>
          </a:p>
          <a:p>
            <a:pPr eaLnBrk="0" hangingPunct="0">
              <a:spcBef>
                <a:spcPct val="30000"/>
              </a:spcBef>
              <a:buSzPct val="300000"/>
              <a:buFont typeface="Animals 1"/>
              <a:buNone/>
            </a:pPr>
            <a:r>
              <a:rPr lang="en-GB" sz="2400" dirty="0"/>
              <a:t>	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5950" y="3695703"/>
            <a:ext cx="563167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Uses</a:t>
            </a:r>
          </a:p>
          <a:p>
            <a:pPr eaLnBrk="0" hangingPunct="0">
              <a:spcBef>
                <a:spcPts val="0"/>
              </a:spcBef>
              <a:buSzPct val="300000"/>
              <a:buFont typeface="Animals 1"/>
              <a:buNone/>
            </a:pPr>
            <a:r>
              <a:rPr lang="en-GB" sz="2400" dirty="0" smtClean="0"/>
              <a:t>Nuclear fusion research</a:t>
            </a:r>
          </a:p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/>
              <a:t>Thermonuclear weapons</a:t>
            </a:r>
          </a:p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/>
              <a:t>Biochemical and hydrological research</a:t>
            </a:r>
          </a:p>
          <a:p>
            <a:pPr eaLnBrk="0" hangingPunct="0">
              <a:spcBef>
                <a:spcPct val="50000"/>
              </a:spcBef>
              <a:buSzPct val="300000"/>
              <a:buFont typeface="Animals 1"/>
              <a:buNone/>
            </a:pPr>
            <a:r>
              <a:rPr lang="en-GB" sz="2400" dirty="0" smtClean="0"/>
              <a:t>Light sources</a:t>
            </a:r>
            <a:endParaRPr lang="en-GB" sz="2400" dirty="0"/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1" grpId="0" animBg="1"/>
      <p:bldP spid="24" grpId="0" animBg="1"/>
      <p:bldP spid="26" grpId="0" animBg="1"/>
      <p:bldP spid="27" grpId="0" animBg="1"/>
      <p:bldP spid="28" grpId="0" animBg="1"/>
      <p:bldP spid="40" grpId="0" animBg="1"/>
      <p:bldP spid="32" grpId="0"/>
      <p:bldP spid="21" grpId="0" animBg="1"/>
      <p:bldP spid="21" grpId="1" animBg="1"/>
      <p:bldP spid="20" grpId="0"/>
      <p:bldP spid="2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4" descr="Pembroke natural radi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428751"/>
            <a:ext cx="5975350" cy="423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244475" y="6191250"/>
            <a:ext cx="6997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Carson et </a:t>
            </a:r>
            <a:r>
              <a:rPr lang="en-US" i="1" dirty="0">
                <a:solidFill>
                  <a:srgbClr val="FFFF00"/>
                </a:solidFill>
              </a:rPr>
              <a:t>al</a:t>
            </a:r>
            <a:r>
              <a:rPr lang="en-US" i="1" dirty="0" smtClean="0">
                <a:solidFill>
                  <a:srgbClr val="FFFF00"/>
                </a:solidFill>
              </a:rPr>
              <a:t>. </a:t>
            </a:r>
            <a:r>
              <a:rPr lang="en-US" i="1" dirty="0">
                <a:solidFill>
                  <a:srgbClr val="FFFF00"/>
                </a:solidFill>
              </a:rPr>
              <a:t>Geological Survey of </a:t>
            </a:r>
            <a:r>
              <a:rPr lang="en-US" i="1" dirty="0" smtClean="0">
                <a:solidFill>
                  <a:srgbClr val="FFFF00"/>
                </a:solidFill>
              </a:rPr>
              <a:t>Canada, </a:t>
            </a:r>
            <a:r>
              <a:rPr lang="en-US" i="1" dirty="0">
                <a:solidFill>
                  <a:srgbClr val="FFFF00"/>
                </a:solidFill>
              </a:rPr>
              <a:t>Open File </a:t>
            </a:r>
            <a:r>
              <a:rPr lang="en-US" i="1" dirty="0" smtClean="0">
                <a:solidFill>
                  <a:srgbClr val="FFFF00"/>
                </a:solidFill>
              </a:rPr>
              <a:t>4460 (2003)</a:t>
            </a:r>
            <a:endParaRPr lang="en-GB" i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321425" y="850900"/>
            <a:ext cx="2578100" cy="5749925"/>
            <a:chOff x="6321429" y="390527"/>
            <a:chExt cx="2578100" cy="5749925"/>
          </a:xfrm>
        </p:grpSpPr>
        <p:pic>
          <p:nvPicPr>
            <p:cNvPr id="20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1191" y="628644"/>
              <a:ext cx="1158935" cy="506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Box 7"/>
            <p:cNvSpPr txBox="1">
              <a:spLocks noChangeArrowheads="1"/>
            </p:cNvSpPr>
            <p:nvPr/>
          </p:nvSpPr>
          <p:spPr bwMode="auto">
            <a:xfrm>
              <a:off x="6413500" y="406402"/>
              <a:ext cx="1012826" cy="544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340</a:t>
              </a:r>
            </a:p>
            <a:p>
              <a:pPr algn="ctr"/>
              <a:r>
                <a:rPr lang="en-US" dirty="0" smtClean="0">
                  <a:latin typeface="+mn-lt"/>
                </a:rPr>
                <a:t>µSv/a</a:t>
              </a:r>
              <a:endParaRPr lang="en-US" dirty="0">
                <a:latin typeface="+mn-lt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endParaRPr lang="en-US" sz="1200" dirty="0">
                <a:latin typeface="Calibri" pitchFamily="34" charset="0"/>
              </a:endParaRPr>
            </a:p>
            <a:p>
              <a:pPr algn="ctr"/>
              <a:endParaRPr lang="en-US" sz="1200" dirty="0" smtClean="0">
                <a:latin typeface="Calibri" pitchFamily="34" charset="0"/>
              </a:endParaRPr>
            </a:p>
            <a:p>
              <a:pPr algn="ctr"/>
              <a:r>
                <a:rPr lang="en-US" dirty="0" smtClean="0">
                  <a:latin typeface="+mj-lt"/>
                </a:rPr>
                <a:t>220    </a:t>
              </a:r>
              <a:r>
                <a:rPr lang="en-US" dirty="0" smtClean="0"/>
                <a:t>µSv/a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7461250" y="717551"/>
              <a:ext cx="222250" cy="1588"/>
            </a:xfrm>
            <a:prstGeom prst="straightConnector1">
              <a:avLst/>
            </a:prstGeom>
            <a:ln w="3175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461250" y="5473702"/>
              <a:ext cx="222250" cy="1588"/>
            </a:xfrm>
            <a:prstGeom prst="straightConnector1">
              <a:avLst/>
            </a:prstGeom>
            <a:ln w="31750"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2"/>
            <p:cNvSpPr txBox="1">
              <a:spLocks noChangeArrowheads="1"/>
            </p:cNvSpPr>
            <p:nvPr/>
          </p:nvSpPr>
          <p:spPr bwMode="auto">
            <a:xfrm>
              <a:off x="6321429" y="2540285"/>
              <a:ext cx="110489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FF00"/>
                  </a:solidFill>
                  <a:latin typeface="+mn-lt"/>
                </a:rPr>
                <a:t>Range</a:t>
              </a:r>
            </a:p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+mn-lt"/>
                </a:rPr>
                <a:t>120</a:t>
              </a:r>
            </a:p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+mn-lt"/>
                </a:rPr>
                <a:t>µSv/a</a:t>
              </a:r>
              <a:endParaRPr lang="en-US" sz="2400" dirty="0">
                <a:solidFill>
                  <a:srgbClr val="FFFF00"/>
                </a:solidFill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6156325" y="1828800"/>
              <a:ext cx="14224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rot="5400000">
              <a:off x="6254755" y="4500563"/>
              <a:ext cx="1230313" cy="793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8070854" y="390527"/>
              <a:ext cx="828675" cy="5616575"/>
            </a:xfrm>
            <a:prstGeom prst="roundRect">
              <a:avLst/>
            </a:prstGeom>
            <a:solidFill>
              <a:srgbClr val="313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78700" y="431801"/>
              <a:ext cx="368300" cy="5708651"/>
            </a:xfrm>
            <a:prstGeom prst="roundRect">
              <a:avLst/>
            </a:prstGeom>
            <a:solidFill>
              <a:srgbClr val="313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334250" y="758827"/>
              <a:ext cx="3683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34250" y="5454650"/>
              <a:ext cx="3683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404" y="273049"/>
            <a:ext cx="5984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200" dirty="0" smtClean="0">
                <a:solidFill>
                  <a:srgbClr val="FFFF00"/>
                </a:solidFill>
                <a:latin typeface="Arial"/>
              </a:rPr>
              <a:t>Extract from natural terrestrial radiation map of Canada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0040" y="5915025"/>
            <a:ext cx="5708650" cy="1"/>
          </a:xfrm>
          <a:prstGeom prst="line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08250" y="5715000"/>
            <a:ext cx="941283" cy="369332"/>
          </a:xfrm>
          <a:prstGeom prst="rect">
            <a:avLst/>
          </a:prstGeom>
          <a:solidFill>
            <a:srgbClr val="31367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45" y="3337561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RENFREW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</a:rPr>
              <a:t>COUNTY</a:t>
            </a:r>
            <a:endParaRPr lang="en-CA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889000" y="574675"/>
            <a:ext cx="7550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Occupational exposures to tritium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+mn-lt"/>
              </a:rPr>
              <a:t>Exposures have occurred in many nuclear facilities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Tritium doses included in few studies only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Not separated from other exposures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latin typeface="+mn-lt"/>
              </a:rPr>
              <a:t>Study specific to tritium should be possible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000" y="3705225"/>
            <a:ext cx="7366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But: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Small contribution to lifetime dose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Low statistical power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Old records may be unreliable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914402"/>
            <a:ext cx="7801942" cy="582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549400" y="984251"/>
            <a:ext cx="7023100" cy="3155951"/>
          </a:xfrm>
          <a:prstGeom prst="rect">
            <a:avLst/>
          </a:prstGeom>
          <a:solidFill>
            <a:srgbClr val="313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9704" y="1473202"/>
            <a:ext cx="4523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workers = 5298</a:t>
            </a:r>
          </a:p>
          <a:p>
            <a:r>
              <a:rPr lang="en-US" sz="2400" dirty="0" smtClean="0"/>
              <a:t>Collective dose  = 10 </a:t>
            </a:r>
            <a:r>
              <a:rPr lang="en-US" sz="2400" dirty="0" err="1" smtClean="0"/>
              <a:t>person.Sv</a:t>
            </a:r>
            <a:endParaRPr lang="en-US" sz="2400" dirty="0" smtClean="0"/>
          </a:p>
          <a:p>
            <a:r>
              <a:rPr lang="en-US" sz="2400" dirty="0" smtClean="0"/>
              <a:t>Nominal excess cases  = 0 –1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4900" y="2717803"/>
            <a:ext cx="366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Little and Wakeford.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J. </a:t>
            </a:r>
            <a:r>
              <a:rPr lang="en-US" i="1" dirty="0" err="1" smtClean="0">
                <a:solidFill>
                  <a:srgbClr val="FFFF00"/>
                </a:solidFill>
              </a:rPr>
              <a:t>Radiol</a:t>
            </a:r>
            <a:r>
              <a:rPr lang="en-US" i="1" dirty="0" smtClean="0">
                <a:solidFill>
                  <a:srgbClr val="FFFF00"/>
                </a:solidFill>
              </a:rPr>
              <a:t>. Prot. </a:t>
            </a:r>
            <a:r>
              <a:rPr lang="en-US" i="1" u="sng" dirty="0" smtClean="0">
                <a:solidFill>
                  <a:srgbClr val="FFFF00"/>
                </a:solidFill>
              </a:rPr>
              <a:t>28</a:t>
            </a:r>
            <a:r>
              <a:rPr lang="en-US" i="1" dirty="0" smtClean="0">
                <a:solidFill>
                  <a:srgbClr val="FFFF00"/>
                </a:solidFill>
              </a:rPr>
              <a:t>  (2008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4972051" y="2851148"/>
            <a:ext cx="2021140" cy="1446549"/>
            <a:chOff x="4927600" y="1828800"/>
            <a:chExt cx="2021140" cy="1446548"/>
          </a:xfrm>
        </p:grpSpPr>
        <p:sp>
          <p:nvSpPr>
            <p:cNvPr id="24" name="TextBox 23"/>
            <p:cNvSpPr txBox="1"/>
            <p:nvPr/>
          </p:nvSpPr>
          <p:spPr>
            <a:xfrm>
              <a:off x="5149850" y="1828800"/>
              <a:ext cx="1798890" cy="1446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200" dirty="0" smtClean="0">
                <a:solidFill>
                  <a:srgbClr val="FFFF00"/>
                </a:solidFill>
              </a:endParaRPr>
            </a:p>
            <a:p>
              <a:r>
                <a:rPr lang="en-US" sz="2200" dirty="0" smtClean="0">
                  <a:solidFill>
                    <a:srgbClr val="92D050"/>
                  </a:solidFill>
                </a:rPr>
                <a:t>UK AWE</a:t>
              </a:r>
            </a:p>
            <a:p>
              <a:r>
                <a:rPr lang="en-US" sz="2200" dirty="0" smtClean="0"/>
                <a:t>UK </a:t>
              </a:r>
              <a:r>
                <a:rPr lang="en-US" sz="2200" dirty="0" err="1" smtClean="0"/>
                <a:t>Winfrith</a:t>
              </a:r>
              <a:endParaRPr lang="en-US" sz="2200" dirty="0" smtClean="0"/>
            </a:p>
            <a:p>
              <a:r>
                <a:rPr lang="en-US" sz="2200" dirty="0" smtClean="0">
                  <a:solidFill>
                    <a:srgbClr val="66CCFF"/>
                  </a:solidFill>
                </a:rPr>
                <a:t>UK </a:t>
              </a:r>
              <a:r>
                <a:rPr lang="en-US" sz="2200" dirty="0" err="1" smtClean="0">
                  <a:solidFill>
                    <a:srgbClr val="66CCFF"/>
                  </a:solidFill>
                </a:rPr>
                <a:t>Sellafield</a:t>
              </a:r>
              <a:endParaRPr lang="en-US" sz="2200" dirty="0">
                <a:solidFill>
                  <a:srgbClr val="66CC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27600" y="2317750"/>
              <a:ext cx="133350" cy="1333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27600" y="2673350"/>
              <a:ext cx="133350" cy="133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7600" y="2984500"/>
              <a:ext cx="133350" cy="1333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0079" y="914399"/>
            <a:ext cx="7805849" cy="58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4972054" y="2851148"/>
            <a:ext cx="2085261" cy="1446549"/>
            <a:chOff x="4927600" y="1828800"/>
            <a:chExt cx="2085261" cy="1446548"/>
          </a:xfrm>
        </p:grpSpPr>
        <p:sp>
          <p:nvSpPr>
            <p:cNvPr id="20" name="TextBox 19"/>
            <p:cNvSpPr txBox="1"/>
            <p:nvPr/>
          </p:nvSpPr>
          <p:spPr>
            <a:xfrm>
              <a:off x="5149850" y="1828800"/>
              <a:ext cx="1863011" cy="1446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</a:rPr>
                <a:t>Canada NDR</a:t>
              </a:r>
            </a:p>
            <a:p>
              <a:r>
                <a:rPr lang="en-US" sz="2200" dirty="0" smtClean="0">
                  <a:solidFill>
                    <a:srgbClr val="92D050"/>
                  </a:solidFill>
                </a:rPr>
                <a:t>UK AWE</a:t>
              </a:r>
            </a:p>
            <a:p>
              <a:r>
                <a:rPr lang="en-US" sz="2200" dirty="0" smtClean="0"/>
                <a:t>UK </a:t>
              </a:r>
              <a:r>
                <a:rPr lang="en-US" sz="2200" dirty="0" err="1" smtClean="0"/>
                <a:t>Winfrith</a:t>
              </a:r>
              <a:endParaRPr lang="en-US" sz="2200" dirty="0" smtClean="0"/>
            </a:p>
            <a:p>
              <a:r>
                <a:rPr lang="en-US" sz="2200" dirty="0" smtClean="0">
                  <a:solidFill>
                    <a:srgbClr val="66CCFF"/>
                  </a:solidFill>
                </a:rPr>
                <a:t>UK </a:t>
              </a:r>
              <a:r>
                <a:rPr lang="en-US" sz="2200" dirty="0" err="1" smtClean="0">
                  <a:solidFill>
                    <a:srgbClr val="66CCFF"/>
                  </a:solidFill>
                </a:rPr>
                <a:t>Sellafield</a:t>
              </a:r>
              <a:endParaRPr lang="en-US" sz="2200" dirty="0">
                <a:solidFill>
                  <a:srgbClr val="66CC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27600" y="2006600"/>
              <a:ext cx="133350" cy="1333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27600" y="2317750"/>
              <a:ext cx="133350" cy="1333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27600" y="2673350"/>
              <a:ext cx="133350" cy="133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7600" y="2984500"/>
              <a:ext cx="133350" cy="1333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9700" y="1473202"/>
            <a:ext cx="4695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workers = 22776</a:t>
            </a:r>
          </a:p>
          <a:p>
            <a:r>
              <a:rPr lang="en-US" sz="2400" dirty="0" smtClean="0"/>
              <a:t>Collective dose  = 164 </a:t>
            </a:r>
            <a:r>
              <a:rPr lang="en-US" sz="2400" dirty="0" err="1" smtClean="0"/>
              <a:t>person.Sv</a:t>
            </a:r>
            <a:endParaRPr lang="en-US" sz="2400" dirty="0" smtClean="0"/>
          </a:p>
          <a:p>
            <a:r>
              <a:rPr lang="en-US" sz="2400" dirty="0" smtClean="0"/>
              <a:t>Nominal excess cases  =  8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9750" y="2139953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Ashmore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Pers. Comm.(2012)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1162053"/>
            <a:ext cx="2152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rgbClr val="FFFF00"/>
                </a:solidFill>
              </a:rPr>
              <a:t>Other cohorts?</a:t>
            </a:r>
          </a:p>
          <a:p>
            <a:pPr algn="r"/>
            <a:r>
              <a:rPr lang="en-US" sz="2200" dirty="0" smtClean="0"/>
              <a:t>South Korea </a:t>
            </a:r>
          </a:p>
          <a:p>
            <a:pPr algn="r"/>
            <a:r>
              <a:rPr lang="en-US" sz="2200" dirty="0" smtClean="0"/>
              <a:t>Romania </a:t>
            </a:r>
          </a:p>
          <a:p>
            <a:pPr algn="r"/>
            <a:r>
              <a:rPr lang="en-US" sz="2200" dirty="0" smtClean="0"/>
              <a:t>India </a:t>
            </a:r>
          </a:p>
          <a:p>
            <a:pPr algn="r"/>
            <a:r>
              <a:rPr lang="en-US" sz="2200" dirty="0" smtClean="0"/>
              <a:t>Argentina</a:t>
            </a:r>
          </a:p>
          <a:p>
            <a:pPr algn="r"/>
            <a:r>
              <a:rPr lang="en-US" sz="2200" dirty="0" smtClean="0"/>
              <a:t>USA</a:t>
            </a:r>
          </a:p>
          <a:p>
            <a:pPr algn="r"/>
            <a:r>
              <a:rPr lang="en-US" sz="2200" dirty="0" smtClean="0"/>
              <a:t>France</a:t>
            </a:r>
          </a:p>
          <a:p>
            <a:pPr algn="r"/>
            <a:r>
              <a:rPr lang="en-US" sz="2200" dirty="0" smtClean="0"/>
              <a:t>Russia</a:t>
            </a:r>
          </a:p>
          <a:p>
            <a:pPr algn="r"/>
            <a:r>
              <a:rPr lang="en-US" sz="2200" dirty="0" smtClean="0"/>
              <a:t>China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15950" y="368300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Health Effects</a:t>
            </a:r>
            <a:endParaRPr lang="en-GB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7FD35-769D-4214-8C07-08509786E746}" type="slidenum">
              <a:rPr kumimoji="0" lang="en-GB" sz="1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6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1533525" y="1771650"/>
            <a:ext cx="690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Issue</a:t>
            </a:r>
          </a:p>
          <a:p>
            <a:endParaRPr lang="en-US" sz="2400" dirty="0" smtClean="0"/>
          </a:p>
          <a:p>
            <a:r>
              <a:rPr lang="en-US" sz="2400" dirty="0" smtClean="0"/>
              <a:t>How do you assess the radiological importance of widely dispersed tritium?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20700" y="2047875"/>
            <a:ext cx="7826375" cy="4328815"/>
            <a:chOff x="520700" y="2047875"/>
            <a:chExt cx="7826375" cy="4328815"/>
          </a:xfrm>
        </p:grpSpPr>
        <p:sp>
          <p:nvSpPr>
            <p:cNvPr id="34" name="TextBox 33"/>
            <p:cNvSpPr txBox="1"/>
            <p:nvPr/>
          </p:nvSpPr>
          <p:spPr>
            <a:xfrm>
              <a:off x="4295775" y="2692400"/>
              <a:ext cx="40513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5D313"/>
                  </a:solidFill>
                </a:rPr>
                <a:t>Optimum when marginal cost-effectiveness reaches chosen value of $ per man-sievert</a:t>
              </a:r>
            </a:p>
          </p:txBody>
        </p:sp>
        <p:grpSp>
          <p:nvGrpSpPr>
            <p:cNvPr id="35" name="Group 57"/>
            <p:cNvGrpSpPr/>
            <p:nvPr/>
          </p:nvGrpSpPr>
          <p:grpSpPr>
            <a:xfrm>
              <a:off x="520700" y="2047875"/>
              <a:ext cx="6076950" cy="4328815"/>
              <a:chOff x="520700" y="1587500"/>
              <a:chExt cx="6076950" cy="432881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520700" y="3429000"/>
                <a:ext cx="3683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362200" y="5270500"/>
                <a:ext cx="42354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229350" y="5178425"/>
                <a:ext cx="177800" cy="177800"/>
              </a:xfrm>
              <a:prstGeom prst="ellipse">
                <a:avLst/>
              </a:prstGeom>
              <a:solidFill>
                <a:srgbClr val="FFFF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 rot="640248">
                <a:off x="5032375" y="4994275"/>
                <a:ext cx="177800" cy="177800"/>
              </a:xfrm>
              <a:prstGeom prst="ellipse">
                <a:avLst/>
              </a:prstGeom>
              <a:solidFill>
                <a:srgbClr val="FFFF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43325" y="4625975"/>
                <a:ext cx="177800" cy="177800"/>
              </a:xfrm>
              <a:prstGeom prst="ellipse">
                <a:avLst/>
              </a:prstGeom>
              <a:solidFill>
                <a:srgbClr val="FFFF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14650" y="3705225"/>
                <a:ext cx="177800" cy="177800"/>
              </a:xfrm>
              <a:prstGeom prst="ellipse">
                <a:avLst/>
              </a:prstGeom>
              <a:solidFill>
                <a:srgbClr val="FFFF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46350" y="1771650"/>
                <a:ext cx="177800" cy="177800"/>
              </a:xfrm>
              <a:prstGeom prst="ellipse">
                <a:avLst/>
              </a:prstGeom>
              <a:solidFill>
                <a:srgbClr val="FFFF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42" idx="4"/>
                <a:endCxn id="41" idx="0"/>
              </p:cNvCxnSpPr>
              <p:nvPr/>
            </p:nvCxnSpPr>
            <p:spPr>
              <a:xfrm rot="16200000" flipH="1">
                <a:off x="1941513" y="2643187"/>
                <a:ext cx="1755775" cy="36830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5"/>
                <a:endCxn id="40" idx="1"/>
              </p:cNvCxnSpPr>
              <p:nvPr/>
            </p:nvCxnSpPr>
            <p:spPr>
              <a:xfrm rot="16200000" flipH="1">
                <a:off x="3020374" y="3903024"/>
                <a:ext cx="795026" cy="70295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0" idx="5"/>
                <a:endCxn id="39" idx="2"/>
              </p:cNvCxnSpPr>
              <p:nvPr/>
            </p:nvCxnSpPr>
            <p:spPr>
              <a:xfrm rot="16200000" flipH="1">
                <a:off x="4320011" y="4352812"/>
                <a:ext cx="288977" cy="1138825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9" idx="6"/>
                <a:endCxn id="38" idx="2"/>
              </p:cNvCxnSpPr>
              <p:nvPr/>
            </p:nvCxnSpPr>
            <p:spPr>
              <a:xfrm>
                <a:off x="5208638" y="5099636"/>
                <a:ext cx="1020712" cy="167689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20700" y="2600325"/>
                <a:ext cx="15199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Cost of</a:t>
                </a:r>
              </a:p>
              <a:p>
                <a:pPr algn="ctr"/>
                <a:r>
                  <a:rPr lang="en-US" sz="2400" dirty="0" smtClean="0"/>
                  <a:t>protective</a:t>
                </a:r>
              </a:p>
              <a:p>
                <a:pPr algn="ctr"/>
                <a:r>
                  <a:rPr lang="en-US" sz="2400" dirty="0" smtClean="0"/>
                  <a:t>measure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638425" y="5454650"/>
                <a:ext cx="3849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Collective dose (detriment)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10800000" flipV="1">
                <a:off x="3375027" y="3336924"/>
                <a:ext cx="920749" cy="73660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889000" y="3060700"/>
            <a:ext cx="628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 to be given to small doses?   Cut off?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000" y="942975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Collective dose as a measure of detriment from radiation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57300" y="1587500"/>
            <a:ext cx="7550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ICRP. Implications of Commission recommendations that doses be kept as low as reasonably achievable. Publication 22 (1973)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7300" y="2324100"/>
            <a:ext cx="70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ICRP. Recommendations of the ICRP. Publication 26 (1977)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65225" y="3521075"/>
            <a:ext cx="767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NEA.  Radiological significance and management of tritium, carbon-14, krypton-85, iodine-129 arising from the nuclear fuel cycle, OECD  (1980)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89000" y="1552575"/>
            <a:ext cx="768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Optimization of protection through cost-benefit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000" y="2139950"/>
            <a:ext cx="782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Application to tritium and other globally-dispersed radionuclides?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3705225"/>
            <a:ext cx="791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Logically “No” following the linear no-threshold model for radiation risk 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1" grpId="1"/>
      <p:bldP spid="12" grpId="0" build="allAtOnce"/>
      <p:bldP spid="13" grpId="0"/>
      <p:bldP spid="14" grpId="0"/>
      <p:bldP spid="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1450" y="942975"/>
            <a:ext cx="7181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adding in small doses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 “ . . .had the same misleading character as the belief of </a:t>
            </a:r>
            <a:r>
              <a:rPr lang="en-US" sz="2400" dirty="0" err="1" smtClean="0">
                <a:solidFill>
                  <a:srgbClr val="FFFF00"/>
                </a:solidFill>
              </a:rPr>
              <a:t>Zenon</a:t>
            </a:r>
            <a:r>
              <a:rPr lang="en-US" sz="2400" dirty="0" smtClean="0">
                <a:solidFill>
                  <a:srgbClr val="FFFF00"/>
                </a:solidFill>
              </a:rPr>
              <a:t> . . . that Achilles would never beat the turtle”</a:t>
            </a:r>
          </a:p>
          <a:p>
            <a:pPr lvl="1"/>
            <a:endParaRPr lang="en-US" sz="2400" dirty="0" smtClean="0">
              <a:solidFill>
                <a:srgbClr val="FFFF00"/>
              </a:solidFill>
            </a:endParaRPr>
          </a:p>
          <a:p>
            <a:pPr lvl="2"/>
            <a:r>
              <a:rPr lang="en-US" i="1" dirty="0" err="1" smtClean="0">
                <a:solidFill>
                  <a:srgbClr val="FFFF00"/>
                </a:solidFill>
              </a:rPr>
              <a:t>Lindell</a:t>
            </a:r>
            <a:r>
              <a:rPr lang="en-US" i="1" dirty="0" smtClean="0">
                <a:solidFill>
                  <a:srgbClr val="FFFF00"/>
                </a:solidFill>
              </a:rPr>
              <a:t> (1972) quoted by Taylor. Organization for radiation protection: The operations of the ICRP and NCRP 1928-1974 (1979)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1450" y="4257675"/>
            <a:ext cx="63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Approach to optimization broadened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6725" y="5270500"/>
            <a:ext cx="494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ICRP. 2007 Recommendations of the ICRP. Publication 103 (2007)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67100" y="4810125"/>
            <a:ext cx="480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the logic from LNT still applies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3" grpId="2"/>
      <p:bldP spid="13" grpId="3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67</a:t>
            </a:fld>
            <a:endParaRPr lang="en-GB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809750" y="1955800"/>
            <a:ext cx="6508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Box &amp; Draper.  Empirical Model-Building and Response Surfaces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(1987)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150" y="1219200"/>
            <a:ext cx="7143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“All models are wrong, but some are useful”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0" y="2508250"/>
            <a:ext cx="80105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Dosimetric concepts and quantities depend on LNT model</a:t>
            </a:r>
          </a:p>
          <a:p>
            <a:pPr lvl="2"/>
            <a:r>
              <a:rPr lang="en-US" sz="2400" dirty="0" smtClean="0"/>
              <a:t>e.g. </a:t>
            </a:r>
          </a:p>
          <a:p>
            <a:pPr lvl="2"/>
            <a:r>
              <a:rPr lang="en-US" sz="2400" dirty="0" err="1" smtClean="0"/>
              <a:t>Additivity</a:t>
            </a:r>
            <a:r>
              <a:rPr lang="en-US" sz="2400" dirty="0" smtClean="0"/>
              <a:t> of doses</a:t>
            </a:r>
          </a:p>
          <a:p>
            <a:pPr lvl="2"/>
            <a:r>
              <a:rPr lang="en-US" sz="2400" dirty="0" smtClean="0"/>
              <a:t>Incremental risk proportional to incremental dose</a:t>
            </a:r>
          </a:p>
          <a:p>
            <a:pPr lvl="2"/>
            <a:r>
              <a:rPr lang="en-US" sz="2400" dirty="0" smtClean="0"/>
              <a:t>Concept of effective dose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Good microdosimetric arguments for initial damage proportional to dose at very low doses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9750" y="5822950"/>
            <a:ext cx="562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Beninson</a:t>
            </a:r>
            <a:r>
              <a:rPr lang="en-US" i="1" dirty="0" smtClean="0">
                <a:solidFill>
                  <a:srgbClr val="FFFF00"/>
                </a:solidFill>
              </a:rPr>
              <a:t>; Sievert lecture. 9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 IRPA  Congress (1996)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10" grpId="0" build="p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9000" y="758825"/>
            <a:ext cx="7969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Discussion often has the question ill posed</a:t>
            </a:r>
          </a:p>
          <a:p>
            <a:endParaRPr lang="en-US" sz="2400" dirty="0" smtClean="0"/>
          </a:p>
          <a:p>
            <a:r>
              <a:rPr lang="en-US" sz="2400" dirty="0" smtClean="0"/>
              <a:t>The “sucker’s choice”;   </a:t>
            </a:r>
            <a:r>
              <a:rPr lang="en-US" sz="2400" dirty="0" smtClean="0">
                <a:solidFill>
                  <a:srgbClr val="FFFF00"/>
                </a:solidFill>
              </a:rPr>
              <a:t>LNT.  “Yes” or “No”?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radiation carcinogenesis in an individual can well follow a LNT relationship with the magnitude of any single acute small radiation dose</a:t>
            </a:r>
          </a:p>
          <a:p>
            <a:endParaRPr lang="en-US" sz="2400" dirty="0" smtClean="0"/>
          </a:p>
          <a:p>
            <a:r>
              <a:rPr lang="en-US" sz="2400" dirty="0" smtClean="0"/>
              <a:t>What we observe in a population is the </a:t>
            </a:r>
            <a:r>
              <a:rPr lang="en-US" sz="2400" dirty="0" smtClean="0">
                <a:solidFill>
                  <a:srgbClr val="FFFF00"/>
                </a:solidFill>
              </a:rPr>
              <a:t>net </a:t>
            </a:r>
            <a:r>
              <a:rPr lang="en-US" sz="2400" dirty="0" smtClean="0"/>
              <a:t>of any such carcinogenic events from such single doses on individuals and any other positive or negative effects on health. 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6550" y="5546725"/>
            <a:ext cx="9115425" cy="737632"/>
            <a:chOff x="428625" y="5178425"/>
            <a:chExt cx="9115425" cy="737632"/>
          </a:xfrm>
        </p:grpSpPr>
        <p:sp>
          <p:nvSpPr>
            <p:cNvPr id="5" name="Rectangle 4"/>
            <p:cNvSpPr/>
            <p:nvPr/>
          </p:nvSpPr>
          <p:spPr>
            <a:xfrm>
              <a:off x="428626" y="5178425"/>
              <a:ext cx="8470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Gentner &amp; Osborne.11th Pacific Basin Nuclear Conference Banff, Canada (1998)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625" y="5546725"/>
              <a:ext cx="91154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Feinendegen</a:t>
              </a:r>
              <a:r>
                <a:rPr lang="en-US" i="1" dirty="0" smtClean="0">
                  <a:solidFill>
                    <a:srgbClr val="FFFF00"/>
                  </a:solidFill>
                </a:rPr>
                <a:t> et al. Health Physics  100, 274 (2011)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69</a:t>
            </a:fld>
            <a:endParaRPr lang="en-GB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00" y="758825"/>
            <a:ext cx="570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LNT component is well quantified</a:t>
            </a:r>
          </a:p>
          <a:p>
            <a:endParaRPr lang="en-US" sz="2400" dirty="0" smtClean="0"/>
          </a:p>
          <a:p>
            <a:r>
              <a:rPr lang="en-US" sz="2400" dirty="0" smtClean="0"/>
              <a:t>But all effects are uncertain at low doses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9000" y="2416175"/>
            <a:ext cx="7642225" cy="2118757"/>
            <a:chOff x="889000" y="2047875"/>
            <a:chExt cx="7642225" cy="2118757"/>
          </a:xfrm>
        </p:grpSpPr>
        <p:sp>
          <p:nvSpPr>
            <p:cNvPr id="9" name="Rectangle 8"/>
            <p:cNvSpPr/>
            <p:nvPr/>
          </p:nvSpPr>
          <p:spPr>
            <a:xfrm>
              <a:off x="3927475" y="3797300"/>
              <a:ext cx="4143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Weinberg . Minerva 10: 209(1972)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9000" y="2047875"/>
              <a:ext cx="76422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Trans-science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smtClean="0"/>
                <a:t>No practical basis for estimating the statistical chances and consequences of the occurrence of these effects for any individual irradiation although we know they occur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89000" y="4994275"/>
            <a:ext cx="7906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way of knowing </a:t>
            </a:r>
            <a:r>
              <a:rPr lang="en-US" sz="2400" i="1" dirty="0" smtClean="0"/>
              <a:t>a priori </a:t>
            </a:r>
            <a:r>
              <a:rPr lang="en-US" sz="2400" dirty="0" smtClean="0"/>
              <a:t>what an individual’s radiation</a:t>
            </a:r>
          </a:p>
          <a:p>
            <a:r>
              <a:rPr lang="en-US" sz="2400" dirty="0" smtClean="0"/>
              <a:t>history will have been at the time of any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" y="806451"/>
            <a:ext cx="3867150" cy="19174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Days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" y="3242930"/>
            <a:ext cx="8307055" cy="3123932"/>
          </a:xfrm>
          <a:prstGeom prst="rect">
            <a:avLst/>
          </a:prstGeom>
          <a:solidFill>
            <a:srgbClr val="31367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FF00"/>
                </a:solidFill>
                <a:latin typeface="+mn-lt"/>
                <a:cs typeface="Courier New" pitchFamily="49" charset="0"/>
              </a:rPr>
              <a:t>Transmutation Effects observed with Heavy Hydrogen </a:t>
            </a:r>
            <a:endParaRPr lang="en-US" sz="2400" dirty="0" smtClean="0">
              <a:solidFill>
                <a:srgbClr val="FFFF00"/>
              </a:solidFill>
              <a:latin typeface="+mn-lt"/>
            </a:endParaRPr>
          </a:p>
          <a:p>
            <a:r>
              <a:rPr lang="en-US" sz="2400" dirty="0" smtClean="0">
                <a:latin typeface="+mn-lt"/>
              </a:rPr>
              <a:t>“. . . </a:t>
            </a:r>
            <a:r>
              <a:rPr lang="en-US" sz="2400" dirty="0" err="1" smtClean="0">
                <a:solidFill>
                  <a:srgbClr val="FFFF00"/>
                </a:solidFill>
                <a:latin typeface="+mn-lt"/>
              </a:rPr>
              <a:t>diplons</a:t>
            </a:r>
            <a:r>
              <a:rPr lang="en-US" sz="2400" dirty="0" smtClean="0">
                <a:latin typeface="+mn-lt"/>
              </a:rPr>
              <a:t> have been used to bombard preparations  . . . in which the hydrogen has been displaced in large part by </a:t>
            </a:r>
            <a:r>
              <a:rPr lang="en-US" sz="2400" dirty="0" err="1" smtClean="0">
                <a:solidFill>
                  <a:srgbClr val="FFFF00"/>
                </a:solidFill>
                <a:latin typeface="+mn-lt"/>
              </a:rPr>
              <a:t>diplogen</a:t>
            </a:r>
            <a:r>
              <a:rPr lang="en-US" sz="2400" dirty="0" smtClean="0">
                <a:latin typeface="+mn-lt"/>
              </a:rPr>
              <a:t>.” </a:t>
            </a:r>
          </a:p>
          <a:p>
            <a:r>
              <a:rPr lang="en-US" sz="2400" dirty="0" smtClean="0">
                <a:latin typeface="+mn-lt"/>
              </a:rPr>
              <a:t>. . .</a:t>
            </a:r>
          </a:p>
          <a:p>
            <a:r>
              <a:rPr lang="en-US" sz="2400" dirty="0" smtClean="0">
                <a:latin typeface="+mn-lt"/>
              </a:rPr>
              <a:t>“While the nuclei of 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H</a:t>
            </a:r>
            <a:r>
              <a:rPr lang="en-US" sz="2400" baseline="30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He</a:t>
            </a:r>
            <a:r>
              <a:rPr lang="en-US" sz="2400" baseline="30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appear stable for the short time required for their detection, the question their permanence requires further consideration”  </a:t>
            </a:r>
            <a:endParaRPr lang="en-US" sz="2400" dirty="0">
              <a:latin typeface="+mn-lt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4" y="2806702"/>
            <a:ext cx="350876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1587500"/>
            <a:ext cx="432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Oliphant, </a:t>
            </a:r>
            <a:r>
              <a:rPr lang="en-US" sz="2000" i="1" dirty="0" err="1" smtClean="0">
                <a:solidFill>
                  <a:srgbClr val="FFFF00"/>
                </a:solidFill>
                <a:latin typeface="+mn-lt"/>
              </a:rPr>
              <a:t>Harteck</a:t>
            </a:r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 &amp;  Rutherford.</a:t>
            </a:r>
            <a:endParaRPr lang="en-US" sz="2400" i="1" dirty="0" smtClean="0">
              <a:solidFill>
                <a:srgbClr val="FFFF00"/>
              </a:solidFill>
              <a:latin typeface="+mn-lt"/>
            </a:endParaRPr>
          </a:p>
          <a:p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Nature 133, 413 (1934)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8176" y="1035053"/>
            <a:ext cx="850582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 a population, </a:t>
            </a:r>
            <a:r>
              <a:rPr lang="en-US" sz="2400" dirty="0" smtClean="0"/>
              <a:t>at what dose and dose rate combinations do the risks of radiogenic cancer start to outweigh the contribution of any stimulatory or adaptive effects to overall health outcome?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Challenge to experimentalists: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	We need </a:t>
            </a:r>
            <a:r>
              <a:rPr lang="en-US" sz="2400" dirty="0" smtClean="0">
                <a:solidFill>
                  <a:srgbClr val="FFFF00"/>
                </a:solidFill>
              </a:rPr>
              <a:t>quantitative</a:t>
            </a:r>
            <a:r>
              <a:rPr lang="en-US" sz="2400" dirty="0" smtClean="0"/>
              <a:t> insights </a:t>
            </a:r>
            <a:r>
              <a:rPr lang="en-US" sz="2400" dirty="0" smtClean="0">
                <a:solidFill>
                  <a:srgbClr val="FFFF00"/>
                </a:solidFill>
              </a:rPr>
              <a:t>applicable to protection</a:t>
            </a:r>
          </a:p>
          <a:p>
            <a:pPr lvl="1">
              <a:spcAft>
                <a:spcPts val="600"/>
              </a:spcAft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Effluent Management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850" y="850900"/>
            <a:ext cx="80105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Implications: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Still can base prospective radiation protection of individuals on LNT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Logical justification for cutting off collective dose at low average individual doses; value to be determined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850" y="3613150"/>
            <a:ext cx="8023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400" dirty="0" smtClean="0"/>
              <a:t>RBE may be different for various phenomena underlying the different responses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Cancer-prone animals not good models for radiation studies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925" y="1771650"/>
            <a:ext cx="7918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Radiological protection encompasses a challenging variety of scientific disciplines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A solid grounding is needed in basic physics, chemistry, biology and mathematics (particularly statistics)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Be prepared to measure, don’t just model; be skeptical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206375"/>
            <a:ext cx="79184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Tritium: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Radiological characteristics are sufficiently understood for most </a:t>
            </a:r>
            <a:r>
              <a:rPr lang="en-US" sz="2400" u="sng" dirty="0" smtClean="0"/>
              <a:t>practical</a:t>
            </a:r>
            <a:r>
              <a:rPr lang="en-US" sz="2400" dirty="0" smtClean="0"/>
              <a:t> health physics purposes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Many monitors are now available but better discrimination against radiation backgrounds is desirable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Dosimetric models can be improved with experimental data on OBT ingestion, particle inhalation, intake from surfaces and corresponding interpretation of bioassay results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Definitive measurement of RBE for mammalian carcinogenesis is needed, although keeping </a:t>
            </a:r>
            <a:r>
              <a:rPr lang="en-US" sz="2400" dirty="0" err="1" smtClean="0">
                <a:solidFill>
                  <a:srgbClr val="FFFF00"/>
                </a:solidFill>
              </a:rPr>
              <a:t>w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R</a:t>
            </a:r>
            <a:r>
              <a:rPr lang="en-US" sz="2400" dirty="0" smtClean="0">
                <a:solidFill>
                  <a:srgbClr val="FFFF00"/>
                </a:solidFill>
              </a:rPr>
              <a:t> =1 is sensible for protection purposes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210312"/>
            <a:ext cx="791845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Tritium: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Continuing </a:t>
            </a:r>
            <a:r>
              <a:rPr lang="en-US" sz="2400" dirty="0" err="1" smtClean="0"/>
              <a:t>intercomparison</a:t>
            </a:r>
            <a:r>
              <a:rPr lang="en-US" sz="2400" dirty="0" smtClean="0"/>
              <a:t> and validation of models for dispersion in the environmental are essential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Terrestrial and aquatic food chain studies are needed for HTO/OBT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No effects on health from tritium have been discernable in epidemiological studies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An international epidemiological study on the health of workers in many countries needs to be undertaken even though the expected statistical power is low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Appropriate consideration of small radiation doses to individuals from effluents depends on rethinking LNT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Need to recognize that the LNT carcinogenic response is modulated by other effects, which need to be quantified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RVO e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457201"/>
            <a:ext cx="4338638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572000" y="5518149"/>
            <a:ext cx="71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i="1">
                <a:solidFill>
                  <a:srgbClr val="0066FF"/>
                </a:solidFill>
                <a:latin typeface="Monotype Corsiva" pitchFamily="66" charset="0"/>
              </a:rPr>
              <a:t>adapted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Days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75" y="3244850"/>
            <a:ext cx="808989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FF00"/>
                </a:solidFill>
                <a:latin typeface="+mn-lt"/>
                <a:cs typeface="Courier New" pitchFamily="49" charset="0"/>
              </a:rPr>
              <a:t>Helium and Hydrogen of Mass 3</a:t>
            </a:r>
          </a:p>
          <a:p>
            <a:r>
              <a:rPr lang="en-US" sz="2400" dirty="0" smtClean="0">
                <a:latin typeface="+mn-lt"/>
              </a:rPr>
              <a:t>“Since we have shown that He</a:t>
            </a:r>
            <a:r>
              <a:rPr lang="en-US" sz="2400" baseline="30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 is stable, it seemed worthwhile to search for the radioactivity of H</a:t>
            </a:r>
            <a:r>
              <a:rPr lang="en-US" sz="2400" baseline="30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. . .The radiation emitted by this hydrogen is of very short range.” </a:t>
            </a:r>
          </a:p>
          <a:p>
            <a:pPr algn="just"/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225" y="1587500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Alvarez &amp; </a:t>
            </a:r>
            <a:r>
              <a:rPr lang="en-US" sz="2000" i="1" dirty="0" err="1" smtClean="0">
                <a:solidFill>
                  <a:srgbClr val="FFFF00"/>
                </a:solidFill>
              </a:rPr>
              <a:t>Cornog</a:t>
            </a:r>
            <a:r>
              <a:rPr lang="en-US" sz="2000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000" i="1" dirty="0" smtClean="0">
                <a:solidFill>
                  <a:srgbClr val="FFFF00"/>
                </a:solidFill>
              </a:rPr>
              <a:t>P</a:t>
            </a:r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hys. Rev. </a:t>
            </a:r>
            <a:r>
              <a:rPr lang="en-US" sz="2000" i="1" u="sng" dirty="0" smtClean="0">
                <a:solidFill>
                  <a:srgbClr val="FFFF00"/>
                </a:solidFill>
                <a:latin typeface="+mn-lt"/>
              </a:rPr>
              <a:t>56</a:t>
            </a:r>
            <a:r>
              <a:rPr lang="en-US" sz="2000" i="1" dirty="0" smtClean="0">
                <a:solidFill>
                  <a:srgbClr val="FFFF00"/>
                </a:solidFill>
                <a:latin typeface="+mn-lt"/>
              </a:rPr>
              <a:t> 613 (1939)</a:t>
            </a:r>
            <a:endParaRPr lang="en-US" sz="2400" i="1" dirty="0" smtClean="0">
              <a:solidFill>
                <a:srgbClr val="FFFF00"/>
              </a:solidFill>
            </a:endParaRPr>
          </a:p>
        </p:txBody>
      </p:sp>
      <p:pic>
        <p:nvPicPr>
          <p:cNvPr id="10" name="Picture 9" descr="Phys 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" y="939800"/>
            <a:ext cx="4376894" cy="203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FD35-769D-4214-8C07-08509786E74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27050" y="273053"/>
            <a:ext cx="791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Days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574675"/>
            <a:ext cx="745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Late1940s – 1950s</a:t>
            </a:r>
          </a:p>
          <a:p>
            <a:r>
              <a:rPr lang="en-US" sz="2400" dirty="0" smtClean="0"/>
              <a:t>Natural tritium detected</a:t>
            </a:r>
          </a:p>
          <a:p>
            <a:r>
              <a:rPr lang="en-US" sz="2400" dirty="0" smtClean="0"/>
              <a:t>Tritium as a tracer for atmospheric circulation patterns and in hydrology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75358" y="3336925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1450" y="5730875"/>
            <a:ext cx="690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FFFF00"/>
                </a:solidFill>
              </a:rPr>
              <a:t>Faltings &amp; Harteck. Zeitschrift für Naturforschung 5A 438 (1950)</a:t>
            </a:r>
            <a:endParaRPr lang="en-US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22184</TotalTime>
  <Words>3875</Words>
  <Application>Microsoft Office PowerPoint</Application>
  <PresentationFormat>On-screen Show (4:3)</PresentationFormat>
  <Paragraphs>1023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Times New Roman</vt:lpstr>
      <vt:lpstr>Animals 1</vt:lpstr>
      <vt:lpstr>Courier New</vt:lpstr>
      <vt:lpstr>Garamond</vt:lpstr>
      <vt:lpstr>Monotype Corsiva</vt:lpstr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Company>Ranasara Consultants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Osborne</dc:creator>
  <cp:lastModifiedBy>Richard</cp:lastModifiedBy>
  <cp:revision>1507</cp:revision>
  <dcterms:created xsi:type="dcterms:W3CDTF">2008-05-02T21:54:48Z</dcterms:created>
  <dcterms:modified xsi:type="dcterms:W3CDTF">2012-05-12T21:37:56Z</dcterms:modified>
</cp:coreProperties>
</file>