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  <p:sldMasterId id="2147483684" r:id="rId2"/>
    <p:sldMasterId id="2147483672" r:id="rId3"/>
  </p:sldMasterIdLst>
  <p:notesMasterIdLst>
    <p:notesMasterId r:id="rId18"/>
  </p:notesMasterIdLst>
  <p:handoutMasterIdLst>
    <p:handoutMasterId r:id="rId19"/>
  </p:handoutMasterIdLst>
  <p:sldIdLst>
    <p:sldId id="394" r:id="rId4"/>
    <p:sldId id="392" r:id="rId5"/>
    <p:sldId id="400" r:id="rId6"/>
    <p:sldId id="385" r:id="rId7"/>
    <p:sldId id="393" r:id="rId8"/>
    <p:sldId id="401" r:id="rId9"/>
    <p:sldId id="395" r:id="rId10"/>
    <p:sldId id="396" r:id="rId11"/>
    <p:sldId id="397" r:id="rId12"/>
    <p:sldId id="398" r:id="rId13"/>
    <p:sldId id="399" r:id="rId14"/>
    <p:sldId id="402" r:id="rId15"/>
    <p:sldId id="403" r:id="rId16"/>
    <p:sldId id="405" r:id="rId17"/>
  </p:sldIdLst>
  <p:sldSz cx="9144000" cy="6858000" type="screen4x3"/>
  <p:notesSz cx="69850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ric V Fries" initials="EVF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CB63"/>
    <a:srgbClr val="FFC566"/>
    <a:srgbClr val="FFFF00"/>
    <a:srgbClr val="001D57"/>
    <a:srgbClr val="00258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2" autoAdjust="0"/>
    <p:restoredTop sz="91795" autoAdjust="0"/>
  </p:normalViewPr>
  <p:slideViewPr>
    <p:cSldViewPr snapToGrid="0">
      <p:cViewPr>
        <p:scale>
          <a:sx n="70" d="100"/>
          <a:sy n="70" d="100"/>
        </p:scale>
        <p:origin x="-41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-2760" y="-108"/>
      </p:cViewPr>
      <p:guideLst>
        <p:guide orient="horz" pos="2924"/>
        <p:guide pos="220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9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9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C1799BE-0A5A-465A-B62A-0B55BBABAD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94781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t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9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t" anchorCtr="0" compatLnSpc="1">
            <a:prstTxWarp prst="textNoShape">
              <a:avLst/>
            </a:prstTxWarp>
          </a:bodyPr>
          <a:lstStyle>
            <a:lvl1pPr algn="r"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7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b" anchorCtr="0" compatLnSpc="1">
            <a:prstTxWarp prst="textNoShape">
              <a:avLst/>
            </a:prstTxWarp>
          </a:bodyPr>
          <a:lstStyle>
            <a:lvl1pPr>
              <a:defRPr sz="12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9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949" tIns="46475" rIns="92949" bIns="464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0709D9-EAEA-4484-B7C6-4D97F4FF08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36226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709D9-EAEA-4484-B7C6-4D97F4FF087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1700" y="4260850"/>
            <a:ext cx="5121488" cy="4876800"/>
          </a:xfrm>
        </p:spPr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0" dirty="0" smtClean="0"/>
              <a:t>Experience has shown that certain personal and organizational traits are present in a positive safety culture.  A trait, in this case, is a pattern of thinking, feeling, and behaving that emphasizes safety, particularly in goal conflict situations, e.g., production vs. safety, schedule vs. safety, and cost of the effort vs. safety. </a:t>
            </a:r>
            <a:endParaRPr lang="en-US" sz="1200" i="0" dirty="0" smtClean="0">
              <a:latin typeface="Trebuchet MS" pitchFamily="34" charset="0"/>
              <a:cs typeface="Arial" charset="0"/>
            </a:endParaRPr>
          </a:p>
          <a:p>
            <a:r>
              <a:rPr lang="en-US" sz="1200" i="0" dirty="0" smtClean="0">
                <a:latin typeface="Trebuchet MS" pitchFamily="34" charset="0"/>
                <a:cs typeface="Arial" charset="0"/>
              </a:rPr>
              <a:t>Stipulation on Traits (from</a:t>
            </a:r>
            <a:r>
              <a:rPr lang="en-US" sz="1200" i="0" baseline="0" dirty="0" smtClean="0">
                <a:latin typeface="Trebuchet MS" pitchFamily="34" charset="0"/>
                <a:cs typeface="Arial" charset="0"/>
              </a:rPr>
              <a:t> the Statement of Policy”</a:t>
            </a:r>
            <a:endParaRPr lang="en-US" sz="1200" i="0" dirty="0" smtClean="0">
              <a:latin typeface="Trebuchet MS" pitchFamily="34" charset="0"/>
              <a:cs typeface="Arial" charset="0"/>
            </a:endParaRPr>
          </a:p>
          <a:p>
            <a:endParaRPr lang="en-US" sz="1200" i="0" dirty="0" smtClean="0">
              <a:latin typeface="Trebuchet MS" pitchFamily="34" charset="0"/>
              <a:cs typeface="Arial" charset="0"/>
            </a:endParaRPr>
          </a:p>
          <a:p>
            <a:pPr marL="0" lvl="1" defTabSz="9144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200" i="0" dirty="0" smtClean="0">
                <a:latin typeface="Trebuchet MS" pitchFamily="34" charset="0"/>
                <a:cs typeface="Arial" charset="0"/>
              </a:rPr>
              <a:t>“</a:t>
            </a:r>
            <a:r>
              <a:rPr lang="en-US" sz="1200" i="0" dirty="0" smtClean="0">
                <a:latin typeface="Trebuchet MS" pitchFamily="34" charset="0"/>
              </a:rPr>
              <a:t>There may be traits not included in this Statement of Policy that are also important in a positive safety culture.”</a:t>
            </a:r>
          </a:p>
          <a:p>
            <a:pPr marL="0" lvl="1" defTabSz="9144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sz="1200" i="0" dirty="0" smtClean="0">
              <a:latin typeface="Trebuchet MS" pitchFamily="34" charset="0"/>
            </a:endParaRPr>
          </a:p>
          <a:p>
            <a:pPr marL="0" lvl="1" defTabSz="914400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r>
              <a:rPr lang="en-US" sz="1200" i="0" dirty="0" smtClean="0">
                <a:latin typeface="Trebuchet MS" pitchFamily="34" charset="0"/>
              </a:rPr>
              <a:t>“It should also be noted that these traits are not necessarily </a:t>
            </a:r>
            <a:r>
              <a:rPr lang="en-US" sz="1200" i="0" dirty="0" err="1" smtClean="0">
                <a:latin typeface="Trebuchet MS" pitchFamily="34" charset="0"/>
              </a:rPr>
              <a:t>inspectable</a:t>
            </a:r>
            <a:r>
              <a:rPr lang="en-US" sz="1200" i="0" dirty="0" smtClean="0">
                <a:latin typeface="Trebuchet MS" pitchFamily="34" charset="0"/>
              </a:rPr>
              <a:t> and were not developed for that purpose.” </a:t>
            </a:r>
            <a:endParaRPr lang="en-US" sz="1200" i="0" dirty="0">
              <a:latin typeface="Trebuchet MS" pitchFamily="34" charset="0"/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0709D9-EAEA-4484-B7C6-4D97F4FF087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9in-color-bl-nrc-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52400"/>
            <a:ext cx="3352800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3F59E3-DDEA-4C8A-B9EC-6C9553601336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132E0-5BA7-4355-9F37-BC994C09C3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660C8-7B88-483A-AAAA-E96658907E4D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B8E80-79A5-4DE9-8880-47BAD4DF77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39FF6E-CE3D-4359-9F9A-C5F203D956BC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3E81F-B06D-4507-847A-F36290EAAB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D6833-1256-4593-83CE-1ADA09450C03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5575D-9350-4A51-B76A-10CFDD3499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1920A-B3DA-49A2-A2DB-7AFD2D277BF4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B9DC9-A7E0-4EF8-B789-2F5719C5DC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729E4-2554-4459-A278-83860431C5E7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BD7FC-770E-48E0-8FBF-6904986401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9FB8F-446C-408C-A9ED-FC6B25FA5B02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6F870-E9D6-4F54-95AA-55303EDB20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29528E-D206-4FE4-B14D-120C6C998EF4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0FDC0-88A7-42B8-9A0B-FCB1CE6515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1EB1D-B860-449A-8AA3-1E55C2CA830B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61988-5B9B-4D43-827C-23F1DDCFCAE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FAF9-48BF-4C45-9EBD-3CE8385B7AE1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47409-A3D8-4ECC-A1F8-BA5DBF7AE8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92087-7560-490F-9FB6-5EE9FE52315A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1A8DD-E6C1-4320-A918-6DF1D11CF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B256F-55BD-43B2-A560-44D156F6AD7E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A4B5B-4C9F-4AC1-A326-AE493228C0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D5AB-7F16-40AE-8A56-FBEEC86D5AE0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3A8807-907F-424F-BAB2-DF4BAC36A6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0BE27-C009-48AD-9255-2B37BE89D6E1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3EC39-A8E6-463E-8AB5-F66CE6144D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8AB7C-EE23-4CA6-BEB9-45404F87FDDC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14AD8-2937-476D-8306-D04F599E10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0D3E8-8DF2-42C5-98E2-220DF78791C0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16835-29E9-4F05-BA95-4F39E0B69F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0C855-0673-4A53-AD04-AB43614E0C4B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62365B-824A-4240-ABB4-44A3B1C14C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A564F-7D65-4F23-AD34-53E0EADB2FBC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598D8-458A-44AA-B55A-8DB4CCB649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1AFF3-61CB-4812-A22D-ED6285E0C8FF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68A80-2E72-4637-B7B8-BBBD7D6EB4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ABDA9-098E-4745-8FA4-8F0BDF771D47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09FC-E8BE-49F8-A7FE-CC64E50838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11FD0-9327-40EB-8B53-3C3E25D3E15D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C0633-D4C7-4EDA-8D32-5721364A3F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41286C-2F82-4C51-9EDF-D873EEC5D141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D0477-D101-4873-B8E2-E20924557F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EA0D-13B0-4570-95F6-184DDE507E09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8484-E5E4-44E2-8004-D84CDD3CC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26E73-0EB6-4245-A9FA-9E26C0964405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C4F828-B6AC-4838-94E2-F366BAFAD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0B6F6-549F-4067-BD31-982DB2F6985D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7DAEA-2741-465D-82A1-C8C1FCA83A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0816A-3738-4A7C-8E12-3FBCA8DBEF9F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F394B-75E4-46C7-B1A1-A3F618DF3A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8ED95-6360-497C-BEE0-4023F505777E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47533-03B9-46F7-B38F-096A006C0B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8674-C3C6-4E7E-A524-7B3D025AFD9D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AFAFC-DB89-491B-89F2-A3549AC21B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064C0-45A7-49A5-9368-2C03CDEFB414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4BD2F-6AEB-45D3-82C9-6A8866FC5A6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4BC21-BCE2-4D7A-B667-87D6C8B7880F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774F9-FB2A-4524-93BA-550AF239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1986C-9D49-4696-881C-43EC516CA5C3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D20A4-945A-4C10-A52C-BDE49E8D53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4A934-DC8B-4D0D-A390-5E638EB537E3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5376F-CF06-4B1F-A13D-2B609DACA1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6636D-3122-4BD1-B35F-60777045A1B3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6B8F2-1688-4770-B1C0-6EB84844CF1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3400" y="63404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3B5845B-122C-4F90-9230-35E5032D838D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FCB4F03-D4F8-43C3-8873-CF00F7DBDB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D081DA2-E171-4380-84D5-3BC4967F44C9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3CA2DD-4EE4-4CEE-8663-B678D6E63D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03FC4A7-20F0-4895-A6C9-4B59DADDAF75}" type="datetime1">
              <a:rPr lang="en-US" smtClean="0"/>
              <a:pPr>
                <a:defRPr/>
              </a:pPr>
              <a:t>2/11/2011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61D07E-3A21-4185-8AB3-DA83DCE1F0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RP Culture Work Group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Kimberly Applegate</a:t>
            </a:r>
          </a:p>
          <a:p>
            <a:r>
              <a:rPr lang="en-US" dirty="0" smtClean="0"/>
              <a:t>Bernard </a:t>
            </a:r>
            <a:r>
              <a:rPr lang="en-US" dirty="0" err="1" smtClean="0"/>
              <a:t>LeGuen</a:t>
            </a:r>
            <a:endParaRPr lang="en-US" dirty="0" smtClean="0"/>
          </a:p>
          <a:p>
            <a:r>
              <a:rPr lang="en-US" dirty="0" smtClean="0"/>
              <a:t>Ana Maria </a:t>
            </a:r>
            <a:r>
              <a:rPr lang="en-US" dirty="0" err="1" smtClean="0"/>
              <a:t>Bomben</a:t>
            </a:r>
            <a:endParaRPr lang="en-US" dirty="0" smtClean="0"/>
          </a:p>
          <a:p>
            <a:r>
              <a:rPr lang="en-US" dirty="0" smtClean="0"/>
              <a:t>Marie </a:t>
            </a:r>
            <a:r>
              <a:rPr lang="en-US" dirty="0" err="1" smtClean="0"/>
              <a:t>Cantone</a:t>
            </a:r>
            <a:endParaRPr lang="en-US" dirty="0" smtClean="0"/>
          </a:p>
          <a:p>
            <a:r>
              <a:rPr lang="en-US" dirty="0" smtClean="0"/>
              <a:t>Jeff Colvin</a:t>
            </a:r>
          </a:p>
          <a:p>
            <a:r>
              <a:rPr lang="en-US" dirty="0" smtClean="0"/>
              <a:t>Eric Fries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Bryan Lemieux</a:t>
            </a:r>
          </a:p>
          <a:p>
            <a:r>
              <a:rPr lang="en-US" dirty="0" smtClean="0"/>
              <a:t>Ed Maher</a:t>
            </a:r>
          </a:p>
          <a:p>
            <a:r>
              <a:rPr lang="en-US" dirty="0" smtClean="0"/>
              <a:t>Hattori </a:t>
            </a:r>
            <a:r>
              <a:rPr lang="en-US" dirty="0" err="1" smtClean="0"/>
              <a:t>Takatoshi</a:t>
            </a:r>
            <a:endParaRPr lang="en-US" dirty="0" smtClean="0"/>
          </a:p>
          <a:p>
            <a:r>
              <a:rPr lang="en-US" dirty="0" smtClean="0"/>
              <a:t>David Wilkins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  <a:cs typeface="Arial" pitchFamily="34" charset="0"/>
              </a:rPr>
              <a:t>What are criteria for success and how do we assess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Recommendation: development of checklist</a:t>
            </a:r>
          </a:p>
          <a:p>
            <a:pPr lvl="1"/>
            <a:r>
              <a:rPr lang="en-US" dirty="0" smtClean="0"/>
              <a:t>Share best practice with similar sites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engage stakeholders?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905" y="1136176"/>
            <a:ext cx="8229600" cy="4525963"/>
          </a:xfrm>
        </p:spPr>
        <p:txBody>
          <a:bodyPr/>
          <a:lstStyle/>
          <a:p>
            <a:r>
              <a:rPr lang="en-US" dirty="0" smtClean="0"/>
              <a:t>Mentoring both on site or remotely via web resources—use of IRPA web site, must have language translations (knowledge transfer)</a:t>
            </a:r>
          </a:p>
          <a:p>
            <a:pPr lvl="1"/>
            <a:r>
              <a:rPr lang="en-US" dirty="0" smtClean="0"/>
              <a:t>Model such as </a:t>
            </a:r>
            <a:r>
              <a:rPr lang="en-US" dirty="0" err="1" smtClean="0"/>
              <a:t>Medecins</a:t>
            </a:r>
            <a:r>
              <a:rPr lang="en-US" dirty="0" smtClean="0"/>
              <a:t> Sans Frontiers</a:t>
            </a:r>
          </a:p>
          <a:p>
            <a:pPr lvl="1"/>
            <a:r>
              <a:rPr lang="en-US" dirty="0" smtClean="0"/>
              <a:t>Use of web, societies, </a:t>
            </a:r>
            <a:r>
              <a:rPr lang="en-US" dirty="0" err="1" smtClean="0"/>
              <a:t>listservs</a:t>
            </a:r>
            <a:r>
              <a:rPr lang="en-US" dirty="0" smtClean="0"/>
              <a:t>, and social networks; local chapters and annual </a:t>
            </a:r>
            <a:r>
              <a:rPr lang="en-US" dirty="0" err="1" smtClean="0"/>
              <a:t>mtgs</a:t>
            </a:r>
            <a:r>
              <a:rPr lang="en-US" dirty="0" smtClean="0"/>
              <a:t> exchange of </a:t>
            </a:r>
            <a:r>
              <a:rPr lang="en-US" dirty="0" smtClean="0"/>
              <a:t>info</a:t>
            </a:r>
          </a:p>
          <a:p>
            <a:pPr lvl="0"/>
            <a:r>
              <a:rPr lang="en-US" dirty="0" smtClean="0"/>
              <a:t>IRPA RP </a:t>
            </a:r>
            <a:r>
              <a:rPr lang="en-US" dirty="0" smtClean="0"/>
              <a:t>Culture </a:t>
            </a:r>
            <a:r>
              <a:rPr lang="en-US" dirty="0" smtClean="0"/>
              <a:t>Guideline for engaging </a:t>
            </a:r>
            <a:r>
              <a:rPr lang="en-US" dirty="0" smtClean="0"/>
              <a:t>stakeholders 8/2008</a:t>
            </a:r>
          </a:p>
          <a:p>
            <a:pPr lvl="1"/>
            <a:r>
              <a:rPr lang="en-US" dirty="0" smtClean="0"/>
              <a:t>Engage stakeholders as early as possible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engage stakeholders?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Peer review; also site visits amongst peers as RSOs to help each other; Safety Rounds; national registries </a:t>
            </a:r>
            <a:r>
              <a:rPr lang="en-US" dirty="0" err="1" smtClean="0"/>
              <a:t>eg</a:t>
            </a:r>
            <a:r>
              <a:rPr lang="en-US" dirty="0" smtClean="0"/>
              <a:t>, of sanctioned datasets for </a:t>
            </a:r>
            <a:r>
              <a:rPr lang="en-US" dirty="0" err="1" smtClean="0"/>
              <a:t>rad</a:t>
            </a:r>
            <a:r>
              <a:rPr lang="en-US" dirty="0" smtClean="0"/>
              <a:t> </a:t>
            </a:r>
            <a:r>
              <a:rPr lang="en-US" dirty="0" err="1" smtClean="0"/>
              <a:t>oncs</a:t>
            </a:r>
            <a:r>
              <a:rPr lang="en-US" dirty="0" smtClean="0"/>
              <a:t> to use to set up equipment properly</a:t>
            </a:r>
          </a:p>
          <a:p>
            <a:pPr lvl="0"/>
            <a:r>
              <a:rPr lang="en-US" dirty="0" smtClean="0"/>
              <a:t>Use of risk managers to help get needed resources or focus on </a:t>
            </a:r>
            <a:r>
              <a:rPr lang="en-US" dirty="0" smtClean="0"/>
              <a:t>noncompliance</a:t>
            </a:r>
          </a:p>
          <a:p>
            <a:pPr lvl="0"/>
            <a:r>
              <a:rPr lang="en-US" dirty="0" smtClean="0"/>
              <a:t>Certification programs (training)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B9DC9-A7E0-4EF8-B789-2F5719C5DC4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is </a:t>
            </a:r>
            <a:r>
              <a:rPr lang="en-US" sz="3600" dirty="0" smtClean="0"/>
              <a:t>the role of RP ‘professionals’ and professional societies in promoting an RP culture?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tx2"/>
                </a:solidFill>
              </a:rPr>
              <a:t>O</a:t>
            </a:r>
            <a:r>
              <a:rPr lang="en-US" b="1" u="sng" dirty="0" smtClean="0">
                <a:solidFill>
                  <a:schemeClr val="tx2"/>
                </a:solidFill>
              </a:rPr>
              <a:t>ur </a:t>
            </a:r>
            <a:r>
              <a:rPr lang="en-US" b="1" u="sng" dirty="0" smtClean="0">
                <a:solidFill>
                  <a:schemeClr val="tx2"/>
                </a:solidFill>
              </a:rPr>
              <a:t>role is </a:t>
            </a:r>
            <a:r>
              <a:rPr lang="en-US" b="1" u="sng" dirty="0" smtClean="0">
                <a:solidFill>
                  <a:schemeClr val="tx2"/>
                </a:solidFill>
              </a:rPr>
              <a:t>education </a:t>
            </a:r>
            <a:r>
              <a:rPr lang="en-US" b="1" u="sng" dirty="0" smtClean="0">
                <a:solidFill>
                  <a:schemeClr val="tx2"/>
                </a:solidFill>
              </a:rPr>
              <a:t>and </a:t>
            </a:r>
            <a:r>
              <a:rPr lang="en-US" b="1" u="sng" dirty="0" smtClean="0">
                <a:solidFill>
                  <a:schemeClr val="tx2"/>
                </a:solidFill>
              </a:rPr>
              <a:t>advocacy</a:t>
            </a:r>
          </a:p>
          <a:p>
            <a:pPr lvl="0"/>
            <a:r>
              <a:rPr lang="en-US" dirty="0" smtClean="0"/>
              <a:t>Get out education to as many orgs as possible</a:t>
            </a:r>
          </a:p>
          <a:p>
            <a:pPr lvl="0"/>
            <a:r>
              <a:rPr lang="en-US" dirty="0" smtClean="0"/>
              <a:t>Public education—web, media engagement</a:t>
            </a:r>
          </a:p>
          <a:p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B9DC9-A7E0-4EF8-B789-2F5719C5DC4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is regional culture included?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role of the professional societies</a:t>
            </a:r>
          </a:p>
          <a:p>
            <a:r>
              <a:rPr lang="en-US" dirty="0" smtClean="0"/>
              <a:t>general RP materials will be expanded at the regional </a:t>
            </a:r>
            <a:r>
              <a:rPr lang="en-US" dirty="0" smtClean="0"/>
              <a:t>levels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B9DC9-A7E0-4EF8-B789-2F5719C5DC4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20566" y="0"/>
            <a:ext cx="8534400" cy="1143000"/>
          </a:xfrm>
        </p:spPr>
        <p:txBody>
          <a:bodyPr/>
          <a:lstStyle/>
          <a:p>
            <a:r>
              <a:rPr lang="en-US" sz="3200" b="1" dirty="0" smtClean="0">
                <a:latin typeface="Trebuchet MS" pitchFamily="34" charset="0"/>
                <a:cs typeface="Arial" pitchFamily="34" charset="0"/>
              </a:rPr>
              <a:t>Presentation Overview</a:t>
            </a:r>
            <a:endParaRPr lang="en-US" sz="3200" b="1" dirty="0"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9828" y="914400"/>
            <a:ext cx="8305800" cy="4367047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What are important elements of RP culture?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What are criteria for success and how do we assess it?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How do we engage the stakeholders in process of developing RP culture?</a:t>
            </a:r>
          </a:p>
          <a:p>
            <a:pPr>
              <a:spcBef>
                <a:spcPts val="1200"/>
              </a:spcBef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What is role of RP professionals and </a:t>
            </a:r>
            <a:r>
              <a:rPr lang="en-US" dirty="0" err="1" smtClean="0">
                <a:latin typeface="Trebuchet MS" pitchFamily="34" charset="0"/>
                <a:cs typeface="Arial" pitchFamily="34" charset="0"/>
              </a:rPr>
              <a:t>prof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 societies in promoting RP culture? How is regional culture included?</a:t>
            </a:r>
          </a:p>
          <a:p>
            <a:pPr>
              <a:spcBef>
                <a:spcPts val="1200"/>
              </a:spcBef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57150">
              <a:spcBef>
                <a:spcPts val="600"/>
              </a:spcBef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861988-5B9B-4D43-827C-23F1DDCFCAE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6" name="Picture 19" descr="9in-color-bl-nrc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6172200"/>
            <a:ext cx="1447800" cy="583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Knowledge</a:t>
            </a:r>
            <a:r>
              <a:rPr lang="en-US" dirty="0" smtClean="0"/>
              <a:t>, leadership, and behavior, and action (</a:t>
            </a:r>
            <a:r>
              <a:rPr lang="en-US" dirty="0" err="1" smtClean="0"/>
              <a:t>Lochard</a:t>
            </a:r>
            <a:r>
              <a:rPr lang="en-US" dirty="0" smtClean="0"/>
              <a:t>: Right knowledge, right behavior)</a:t>
            </a:r>
          </a:p>
          <a:p>
            <a:r>
              <a:rPr lang="en-US" dirty="0" smtClean="0"/>
              <a:t>I</a:t>
            </a:r>
            <a:r>
              <a:rPr lang="en-US" dirty="0" smtClean="0"/>
              <a:t>ndividual </a:t>
            </a:r>
            <a:r>
              <a:rPr lang="en-US" dirty="0" smtClean="0"/>
              <a:t>and organization </a:t>
            </a:r>
            <a:r>
              <a:rPr lang="en-US" dirty="0" smtClean="0"/>
              <a:t>--need </a:t>
            </a:r>
            <a:r>
              <a:rPr lang="en-US" dirty="0" smtClean="0"/>
              <a:t>strong </a:t>
            </a:r>
            <a:r>
              <a:rPr lang="en-US" dirty="0" smtClean="0"/>
              <a:t>organization (Eric Fries)</a:t>
            </a:r>
            <a:endParaRPr lang="en-US" dirty="0" smtClean="0"/>
          </a:p>
          <a:p>
            <a:r>
              <a:rPr lang="en-US" dirty="0" smtClean="0"/>
              <a:t>Elements are the Same across all disciplines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838200"/>
          </a:xfrm>
        </p:spPr>
        <p:txBody>
          <a:bodyPr/>
          <a:lstStyle/>
          <a:p>
            <a:pPr eaLnBrk="1" hangingPunct="1"/>
            <a:r>
              <a:rPr lang="en-US" sz="3200" dirty="0" smtClean="0">
                <a:latin typeface="Trebuchet MS" pitchFamily="34" charset="0"/>
                <a:cs typeface="Arial" pitchFamily="34" charset="0"/>
              </a:rPr>
              <a:t>Proposed Safety Culture </a:t>
            </a:r>
            <a:r>
              <a:rPr lang="en-US" sz="3200" dirty="0" smtClean="0">
                <a:latin typeface="Trebuchet MS" pitchFamily="34" charset="0"/>
                <a:cs typeface="Arial" pitchFamily="34" charset="0"/>
              </a:rPr>
              <a:t>Traits </a:t>
            </a:r>
            <a:r>
              <a:rPr lang="en-US" sz="3200" dirty="0" smtClean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(behaviors)</a:t>
            </a:r>
            <a:endParaRPr lang="en-US" sz="3200" dirty="0" smtClean="0">
              <a:latin typeface="Trebuchet MS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B9DC9-A7E0-4EF8-B789-2F5719C5DC4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838201"/>
          <a:ext cx="8305800" cy="5801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68600"/>
                <a:gridCol w="2768600"/>
                <a:gridCol w="276860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Leadership Safety Values</a:t>
                      </a:r>
                      <a:r>
                        <a:rPr lang="en-US" sz="1400" b="1" baseline="0" dirty="0" smtClean="0"/>
                        <a:t> </a:t>
                      </a:r>
                    </a:p>
                    <a:p>
                      <a:pPr algn="ctr"/>
                      <a:r>
                        <a:rPr lang="en-US" sz="1400" b="1" baseline="0" dirty="0" smtClean="0"/>
                        <a:t>and Actions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Problem</a:t>
                      </a:r>
                      <a:r>
                        <a:rPr lang="en-US" sz="1400" b="1" baseline="0" dirty="0" smtClean="0"/>
                        <a:t> Identification and Resolution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Personal Accountability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2090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Leaders demonstrate a</a:t>
                      </a:r>
                      <a:r>
                        <a:rPr lang="en-US" sz="1400" baseline="0" dirty="0" smtClean="0"/>
                        <a:t> commitment to safety in their decisions and behaviors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(managers, too)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Issues potentially impacting safety are promptly identified, fully evaluated, and promptly addressed and corrected commensurate with</a:t>
                      </a:r>
                      <a:r>
                        <a:rPr lang="en-US" sz="1400" baseline="0" dirty="0" smtClean="0"/>
                        <a:t> their </a:t>
                      </a:r>
                      <a:r>
                        <a:rPr lang="en-US" sz="1400" baseline="0" dirty="0" smtClean="0"/>
                        <a:t>significance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(QA, QI program, audits)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All individuals</a:t>
                      </a:r>
                      <a:r>
                        <a:rPr lang="en-US" sz="1400" baseline="0" dirty="0" smtClean="0"/>
                        <a:t> take personal responsibility for safety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(ethics)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Work Processes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Continuous Learning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Environment for Raising Concerns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3396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The process of planning and controlling work activities is implemented so that safety</a:t>
                      </a:r>
                      <a:r>
                        <a:rPr lang="en-US" sz="1400" baseline="0" dirty="0" smtClean="0"/>
                        <a:t> is maintained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Opportunities</a:t>
                      </a:r>
                      <a:r>
                        <a:rPr lang="en-US" sz="1400" baseline="0" dirty="0" smtClean="0"/>
                        <a:t> to learn about ways to ensure safety are sought out and implemented 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(knowledge, competence; education, training; sharing, history)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 safety</a:t>
                      </a:r>
                      <a:r>
                        <a:rPr lang="en-US" sz="1400" baseline="0" dirty="0" smtClean="0"/>
                        <a:t> conscious work environment is maintained where personnel feel free to raise safety concerns without fear of retaliation, intimidation, harassment or discrimination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Effective Safety</a:t>
                      </a:r>
                      <a:r>
                        <a:rPr lang="en-US" sz="1400" b="1" baseline="0" dirty="0" smtClean="0"/>
                        <a:t> Communications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Respectful Work Environment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Questioning Attitude</a:t>
                      </a:r>
                      <a:endParaRPr lang="en-US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33967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Communications maintain a focus</a:t>
                      </a:r>
                      <a:r>
                        <a:rPr lang="en-US" sz="1400" baseline="0" dirty="0" smtClean="0"/>
                        <a:t> on safety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Trust and respect permeate the organization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(collaboration</a:t>
                      </a:r>
                      <a:r>
                        <a:rPr lang="en-US" sz="1400" smtClean="0">
                          <a:solidFill>
                            <a:srgbClr val="FF0000"/>
                          </a:solidFill>
                        </a:rPr>
                        <a:t>,</a:t>
                      </a:r>
                      <a:r>
                        <a:rPr lang="en-US" sz="1400" baseline="0" smtClean="0">
                          <a:solidFill>
                            <a:srgbClr val="FF0000"/>
                          </a:solidFill>
                        </a:rPr>
                        <a:t> teamwork)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Individuals</a:t>
                      </a:r>
                      <a:r>
                        <a:rPr lang="en-US" sz="1400" baseline="0" dirty="0" smtClean="0"/>
                        <a:t> avoid complacency and continually challenge existing conditions and activities in order to identify discrepancies that might result in error or inappropriate action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138" y="605714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rebuchet MS" pitchFamily="34" charset="0"/>
                <a:cs typeface="Arial" pitchFamily="34" charset="0"/>
              </a:rPr>
              <a:t>What are important elements of RP culture?</a:t>
            </a:r>
            <a:br>
              <a:rPr lang="en-US" dirty="0" smtClean="0">
                <a:latin typeface="Trebuchet MS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 key principles: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Justification</a:t>
            </a:r>
          </a:p>
          <a:p>
            <a:pPr lvl="1"/>
            <a:r>
              <a:rPr lang="en-US" dirty="0" smtClean="0"/>
              <a:t>Optimization</a:t>
            </a:r>
          </a:p>
          <a:p>
            <a:pPr lvl="1"/>
            <a:r>
              <a:rPr lang="en-US" dirty="0" smtClean="0"/>
              <a:t>Dose Limits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Aware: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5439" y="1542198"/>
            <a:ext cx="8229600" cy="5034342"/>
          </a:xfrm>
        </p:spPr>
        <p:txBody>
          <a:bodyPr/>
          <a:lstStyle/>
          <a:p>
            <a:pPr lvl="0"/>
            <a:r>
              <a:rPr lang="en-US" sz="2000" dirty="0" smtClean="0"/>
              <a:t>Medical Culture </a:t>
            </a:r>
            <a:r>
              <a:rPr lang="en-US" sz="2000" dirty="0" smtClean="0"/>
              <a:t>of non compliance in interventional MDs with </a:t>
            </a:r>
            <a:r>
              <a:rPr lang="en-US" sz="2000" dirty="0" smtClean="0"/>
              <a:t>badges</a:t>
            </a:r>
            <a:endParaRPr lang="en-US" sz="2000" dirty="0" smtClean="0"/>
          </a:p>
          <a:p>
            <a:pPr lvl="0"/>
            <a:r>
              <a:rPr lang="en-US" sz="2000" dirty="0" smtClean="0"/>
              <a:t>Not well trained to optimize </a:t>
            </a:r>
            <a:r>
              <a:rPr lang="en-US" sz="2000" dirty="0" err="1" smtClean="0"/>
              <a:t>fluoro</a:t>
            </a:r>
            <a:r>
              <a:rPr lang="en-US" sz="2000" dirty="0" smtClean="0"/>
              <a:t> and then often exceed dose levels and then </a:t>
            </a:r>
            <a:r>
              <a:rPr lang="en-US" sz="2000" dirty="0" smtClean="0"/>
              <a:t>won’t </a:t>
            </a:r>
            <a:r>
              <a:rPr lang="en-US" sz="2000" dirty="0" smtClean="0"/>
              <a:t>wear badges</a:t>
            </a:r>
          </a:p>
          <a:p>
            <a:pPr lvl="0"/>
            <a:r>
              <a:rPr lang="en-US" sz="2000" dirty="0" smtClean="0"/>
              <a:t>Suggest </a:t>
            </a:r>
            <a:r>
              <a:rPr lang="en-US" sz="2000" dirty="0" smtClean="0"/>
              <a:t>using a covenant for all workers in the environment, </a:t>
            </a:r>
            <a:r>
              <a:rPr lang="en-US" sz="2000" dirty="0" err="1" smtClean="0"/>
              <a:t>eg</a:t>
            </a:r>
            <a:r>
              <a:rPr lang="en-US" sz="2000" dirty="0" smtClean="0"/>
              <a:t> that certain </a:t>
            </a:r>
            <a:r>
              <a:rPr lang="en-US" sz="2000" dirty="0" smtClean="0"/>
              <a:t>behaviors </a:t>
            </a:r>
            <a:r>
              <a:rPr lang="en-US" sz="2000" dirty="0" smtClean="0"/>
              <a:t>will be followed (wear badges), this will change culture</a:t>
            </a:r>
          </a:p>
          <a:p>
            <a:pPr lvl="0"/>
            <a:r>
              <a:rPr lang="en-US" sz="2000" dirty="0" smtClean="0"/>
              <a:t>We may need to address dose levels that now exceed levels of the past as IR procedures have moved from </a:t>
            </a:r>
            <a:r>
              <a:rPr lang="en-US" sz="2000" dirty="0" err="1" smtClean="0"/>
              <a:t>dx</a:t>
            </a:r>
            <a:r>
              <a:rPr lang="en-US" sz="2000" dirty="0" smtClean="0"/>
              <a:t> to </a:t>
            </a:r>
            <a:r>
              <a:rPr lang="en-US" sz="2000" dirty="0" err="1" smtClean="0"/>
              <a:t>tx</a:t>
            </a:r>
            <a:r>
              <a:rPr lang="en-US" sz="2000" dirty="0" smtClean="0"/>
              <a:t>.</a:t>
            </a:r>
          </a:p>
          <a:p>
            <a:r>
              <a:rPr lang="en-US" sz="2000" dirty="0" err="1" smtClean="0"/>
              <a:t>Siloed</a:t>
            </a:r>
            <a:r>
              <a:rPr lang="en-US" sz="2000" dirty="0" smtClean="0"/>
              <a:t> teams and less clear missions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  <a:cs typeface="Arial" pitchFamily="34" charset="0"/>
              </a:rPr>
              <a:t>What are criteria for success and how do we assess it?</a:t>
            </a:r>
            <a:br>
              <a:rPr lang="en-US" dirty="0" smtClean="0">
                <a:latin typeface="Trebuchet MS" pitchFamily="34" charset="0"/>
                <a:cs typeface="Arial" pitchFamily="34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Universal criteria: badge compliance and doses…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Culture and metrics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P</a:t>
            </a:r>
            <a:r>
              <a:rPr lang="en-US" dirty="0" smtClean="0"/>
              <a:t>olicy</a:t>
            </a:r>
            <a:r>
              <a:rPr lang="en-US" dirty="0" smtClean="0"/>
              <a:t>, </a:t>
            </a:r>
            <a:r>
              <a:rPr lang="en-US" dirty="0" smtClean="0"/>
              <a:t>Process</a:t>
            </a:r>
            <a:r>
              <a:rPr lang="en-US" dirty="0" smtClean="0"/>
              <a:t>? </a:t>
            </a:r>
            <a:endParaRPr lang="en-US" dirty="0" smtClean="0"/>
          </a:p>
          <a:p>
            <a:r>
              <a:rPr lang="en-US" dirty="0" smtClean="0"/>
              <a:t>Updated </a:t>
            </a:r>
            <a:r>
              <a:rPr lang="en-US" dirty="0" smtClean="0"/>
              <a:t>regularly? </a:t>
            </a:r>
            <a:endParaRPr lang="en-US" dirty="0" smtClean="0"/>
          </a:p>
          <a:p>
            <a:r>
              <a:rPr lang="en-US" dirty="0" smtClean="0"/>
              <a:t>Accessible? (Transparency)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  <a:cs typeface="Arial" pitchFamily="34" charset="0"/>
              </a:rPr>
              <a:t>What are criteria for success and how do we assess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 smtClean="0"/>
              <a:t>Do you audit? Peer audits; </a:t>
            </a:r>
            <a:r>
              <a:rPr lang="en-US" sz="2400" dirty="0" err="1" smtClean="0"/>
              <a:t>eg</a:t>
            </a:r>
            <a:r>
              <a:rPr lang="en-US" sz="2400" dirty="0" smtClean="0"/>
              <a:t>,  using DRLs to compare your performance to national benchmarks</a:t>
            </a:r>
          </a:p>
          <a:p>
            <a:pPr lvl="0"/>
            <a:r>
              <a:rPr lang="en-US" sz="2400" dirty="0" smtClean="0"/>
              <a:t>Do you support continuing </a:t>
            </a:r>
            <a:r>
              <a:rPr lang="en-US" sz="2400" dirty="0" err="1" smtClean="0"/>
              <a:t>ed</a:t>
            </a:r>
            <a:r>
              <a:rPr lang="en-US" sz="2400" dirty="0" smtClean="0"/>
              <a:t> for staff?</a:t>
            </a:r>
          </a:p>
          <a:p>
            <a:pPr lvl="0"/>
            <a:r>
              <a:rPr lang="en-US" sz="2400" dirty="0" smtClean="0"/>
              <a:t>Does RSO have independence from production side of house (</a:t>
            </a:r>
            <a:r>
              <a:rPr lang="en-US" sz="2400" dirty="0" err="1" smtClean="0"/>
              <a:t>eg</a:t>
            </a:r>
            <a:r>
              <a:rPr lang="en-US" sz="2400" dirty="0" smtClean="0"/>
              <a:t>, MDs, others?)</a:t>
            </a:r>
          </a:p>
          <a:p>
            <a:pPr lvl="0"/>
            <a:r>
              <a:rPr lang="en-US" sz="2400" dirty="0" smtClean="0"/>
              <a:t>Comment included: avoid blaming but ensure accountability by writing up corrective action plan…</a:t>
            </a:r>
            <a:r>
              <a:rPr lang="en-US" sz="2400" dirty="0" err="1" smtClean="0"/>
              <a:t>eg</a:t>
            </a:r>
            <a:r>
              <a:rPr lang="en-US" sz="2400" dirty="0" smtClean="0"/>
              <a:t> nuclear power industry, tracking and trending</a:t>
            </a:r>
          </a:p>
          <a:p>
            <a:pPr lvl="0"/>
            <a:r>
              <a:rPr lang="en-US" sz="2400" dirty="0" smtClean="0"/>
              <a:t>Near misses, RCAs, learn from other institution errors; g, NRC event listserv</a:t>
            </a:r>
          </a:p>
          <a:p>
            <a:pPr lvl="0"/>
            <a:r>
              <a:rPr lang="en-US" sz="2400" dirty="0" smtClean="0"/>
              <a:t>Purchases for safety-related equipment-at leadership level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ebuchet MS" pitchFamily="34" charset="0"/>
                <a:cs typeface="Arial" pitchFamily="34" charset="0"/>
              </a:rPr>
              <a:t>What are criteria for success and how do we assess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 smtClean="0"/>
              <a:t>Ensuring QA, QC of existing equipment</a:t>
            </a:r>
          </a:p>
          <a:p>
            <a:pPr lvl="0"/>
            <a:r>
              <a:rPr lang="en-US" sz="2000" dirty="0" smtClean="0"/>
              <a:t>Is there an event tracking system? Are employees trained to use it? Is it anonymous? What are trends in its use?</a:t>
            </a:r>
          </a:p>
          <a:p>
            <a:pPr lvl="0"/>
            <a:r>
              <a:rPr lang="en-US" sz="2000" dirty="0" smtClean="0"/>
              <a:t>Ongoing investment in employee safety training</a:t>
            </a:r>
          </a:p>
          <a:p>
            <a:pPr lvl="0"/>
            <a:r>
              <a:rPr lang="en-US" sz="2000" dirty="0" smtClean="0"/>
              <a:t>RSO and Staff interviews, </a:t>
            </a:r>
            <a:r>
              <a:rPr lang="en-US" sz="2000" dirty="0" err="1" smtClean="0"/>
              <a:t>eg</a:t>
            </a:r>
            <a:r>
              <a:rPr lang="en-US" sz="2000" dirty="0" smtClean="0"/>
              <a:t>, JCH inspections</a:t>
            </a:r>
          </a:p>
          <a:p>
            <a:pPr lvl="0"/>
            <a:r>
              <a:rPr lang="en-US" sz="2000" dirty="0" smtClean="0"/>
              <a:t>Does RSO audit actively (and allowed to do so, </a:t>
            </a:r>
            <a:r>
              <a:rPr lang="en-US" sz="2000" dirty="0" err="1" smtClean="0"/>
              <a:t>eg</a:t>
            </a:r>
            <a:r>
              <a:rPr lang="en-US" sz="2000" dirty="0" smtClean="0"/>
              <a:t>, in hospitals)?</a:t>
            </a:r>
          </a:p>
          <a:p>
            <a:pPr lvl="0"/>
            <a:r>
              <a:rPr lang="en-US" sz="2000" dirty="0" smtClean="0"/>
              <a:t>Is there a safety comm.? Minutes of these </a:t>
            </a:r>
            <a:r>
              <a:rPr lang="en-US" sz="2000" dirty="0" err="1" smtClean="0"/>
              <a:t>mtgs</a:t>
            </a:r>
            <a:r>
              <a:rPr lang="en-US" sz="2000" dirty="0" smtClean="0"/>
              <a:t>? Presence of institutional leadership sitting on this committee? Resources allocated to it? Appropriate representation of all stakeholders (</a:t>
            </a:r>
            <a:r>
              <a:rPr lang="en-US" sz="2000" dirty="0" err="1" smtClean="0"/>
              <a:t>eg</a:t>
            </a:r>
            <a:r>
              <a:rPr lang="en-US" sz="2000" dirty="0" smtClean="0"/>
              <a:t>, strong organization)</a:t>
            </a:r>
          </a:p>
          <a:p>
            <a:pPr lvl="0"/>
            <a:r>
              <a:rPr lang="en-US" sz="2000" dirty="0" smtClean="0"/>
              <a:t>Certification of competence of QMP, ARRT, MOC of </a:t>
            </a:r>
            <a:r>
              <a:rPr lang="en-US" sz="2000" dirty="0" smtClean="0"/>
              <a:t>MDs</a:t>
            </a:r>
          </a:p>
          <a:p>
            <a:pPr lvl="0"/>
            <a:r>
              <a:rPr lang="en-US" sz="2000" dirty="0" smtClean="0"/>
              <a:t>Use of networks (web  resources)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9A4B5B-4C9F-4AC1-A326-AE493228C02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11592</TotalTime>
  <Words>1020</Words>
  <Application>Microsoft Office PowerPoint</Application>
  <PresentationFormat>On-screen Show (4:3)</PresentationFormat>
  <Paragraphs>116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Office Theme</vt:lpstr>
      <vt:lpstr>1_Custom Design</vt:lpstr>
      <vt:lpstr>Custom Design</vt:lpstr>
      <vt:lpstr>RP Culture Work Group #3</vt:lpstr>
      <vt:lpstr>Presentation Overview</vt:lpstr>
      <vt:lpstr>Commonality</vt:lpstr>
      <vt:lpstr>Proposed Safety Culture Traits (behaviors)</vt:lpstr>
      <vt:lpstr>What are important elements of RP culture? </vt:lpstr>
      <vt:lpstr>Be Aware: Implementation</vt:lpstr>
      <vt:lpstr>What are criteria for success and how do we assess it? </vt:lpstr>
      <vt:lpstr>What are criteria for success and how do we assess it?</vt:lpstr>
      <vt:lpstr>What are criteria for success and how do we assess it?</vt:lpstr>
      <vt:lpstr>What are criteria for success and how do we assess it?</vt:lpstr>
      <vt:lpstr>How to engage stakeholders? </vt:lpstr>
      <vt:lpstr>How to engage stakeholders? </vt:lpstr>
      <vt:lpstr>What is the role of RP ‘professionals’ and professional societies in promoting an RP culture?</vt:lpstr>
      <vt:lpstr>How is regional culture included? </vt:lpstr>
    </vt:vector>
  </TitlesOfParts>
  <Company>Admin 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 Admin</dc:creator>
  <cp:lastModifiedBy>george</cp:lastModifiedBy>
  <cp:revision>649</cp:revision>
  <cp:lastPrinted>2011-02-06T01:36:19Z</cp:lastPrinted>
  <dcterms:created xsi:type="dcterms:W3CDTF">2006-11-17T15:30:46Z</dcterms:created>
  <dcterms:modified xsi:type="dcterms:W3CDTF">2011-02-11T14:35:50Z</dcterms:modified>
</cp:coreProperties>
</file>