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2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6A6-FF85-024F-971C-4815B1EEDE55}" type="datetimeFigureOut">
              <a:rPr lang="en-US" smtClean="0"/>
              <a:t>2/11/11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F146-A4D6-F242-9D94-77DCEA3350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7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6A6-FF85-024F-971C-4815B1EEDE55}" type="datetimeFigureOut">
              <a:rPr lang="en-US" smtClean="0"/>
              <a:t>2/11/11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F146-A4D6-F242-9D94-77DCEA3350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126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6A6-FF85-024F-971C-4815B1EEDE55}" type="datetimeFigureOut">
              <a:rPr lang="en-US" smtClean="0"/>
              <a:t>2/11/11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F146-A4D6-F242-9D94-77DCEA3350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60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6A6-FF85-024F-971C-4815B1EEDE55}" type="datetimeFigureOut">
              <a:rPr lang="en-US" smtClean="0"/>
              <a:t>2/11/11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F146-A4D6-F242-9D94-77DCEA3350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84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6A6-FF85-024F-971C-4815B1EEDE55}" type="datetimeFigureOut">
              <a:rPr lang="en-US" smtClean="0"/>
              <a:t>2/11/11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F146-A4D6-F242-9D94-77DCEA3350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63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6A6-FF85-024F-971C-4815B1EEDE55}" type="datetimeFigureOut">
              <a:rPr lang="en-US" smtClean="0"/>
              <a:t>2/11/11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F146-A4D6-F242-9D94-77DCEA3350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7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6A6-FF85-024F-971C-4815B1EEDE55}" type="datetimeFigureOut">
              <a:rPr lang="en-US" smtClean="0"/>
              <a:t>2/11/11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F146-A4D6-F242-9D94-77DCEA3350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50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6A6-FF85-024F-971C-4815B1EEDE55}" type="datetimeFigureOut">
              <a:rPr lang="en-US" smtClean="0"/>
              <a:t>2/11/11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F146-A4D6-F242-9D94-77DCEA3350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79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6A6-FF85-024F-971C-4815B1EEDE55}" type="datetimeFigureOut">
              <a:rPr lang="en-US" smtClean="0"/>
              <a:t>2/11/11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F146-A4D6-F242-9D94-77DCEA3350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30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6A6-FF85-024F-971C-4815B1EEDE55}" type="datetimeFigureOut">
              <a:rPr lang="en-US" smtClean="0"/>
              <a:t>2/11/11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F146-A4D6-F242-9D94-77DCEA3350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870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B6A6-FF85-024F-971C-4815B1EEDE55}" type="datetimeFigureOut">
              <a:rPr lang="en-US" smtClean="0"/>
              <a:t>2/11/11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F146-A4D6-F242-9D94-77DCEA3350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38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2B6A6-FF85-024F-971C-4815B1EEDE55}" type="datetimeFigureOut">
              <a:rPr lang="en-US" smtClean="0"/>
              <a:t>2/11/11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F146-A4D6-F242-9D94-77DCEA3350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18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0695"/>
            <a:ext cx="7772400" cy="1470025"/>
          </a:xfrm>
        </p:spPr>
        <p:txBody>
          <a:bodyPr/>
          <a:lstStyle/>
          <a:p>
            <a:r>
              <a:rPr lang="en-US" dirty="0" smtClean="0"/>
              <a:t>Group 2 Comments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099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IRPA 2</a:t>
            </a:r>
            <a:r>
              <a:rPr lang="en-US" baseline="30000" dirty="0" smtClean="0">
                <a:solidFill>
                  <a:schemeClr val="tx1"/>
                </a:solidFill>
              </a:rPr>
              <a:t>nd</a:t>
            </a:r>
            <a:r>
              <a:rPr lang="en-US" dirty="0" smtClean="0">
                <a:solidFill>
                  <a:schemeClr val="tx1"/>
                </a:solidFill>
              </a:rPr>
              <a:t> International Workshop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Radiation Protection Culture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Charleston, SC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February 10-11, 2011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791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45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of the NRC Proposed Safety Culture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5488"/>
            <a:ext cx="8229600" cy="288657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Agrees that the nine </a:t>
            </a:r>
            <a:r>
              <a:rPr lang="en-US" dirty="0"/>
              <a:t>proposed safety culture </a:t>
            </a:r>
            <a:r>
              <a:rPr lang="en-US" dirty="0" smtClean="0"/>
              <a:t>traits are </a:t>
            </a:r>
            <a:r>
              <a:rPr lang="en-US" dirty="0"/>
              <a:t>reflective of the general </a:t>
            </a:r>
            <a:r>
              <a:rPr lang="en-US" dirty="0" smtClean="0"/>
              <a:t>principles </a:t>
            </a:r>
            <a:r>
              <a:rPr lang="en-US" dirty="0"/>
              <a:t>for RP Culture regardless of the industry </a:t>
            </a:r>
            <a:r>
              <a:rPr lang="en-US" dirty="0" smtClean="0"/>
              <a:t>they </a:t>
            </a:r>
            <a:r>
              <a:rPr lang="en-US" dirty="0"/>
              <a:t>would </a:t>
            </a:r>
            <a:r>
              <a:rPr lang="en-US" dirty="0" smtClean="0"/>
              <a:t>be applied</a:t>
            </a:r>
            <a:r>
              <a:rPr lang="en-US" dirty="0"/>
              <a:t>, </a:t>
            </a:r>
            <a:r>
              <a:rPr lang="en-US" dirty="0" smtClean="0"/>
              <a:t>however additional clarification should be included</a:t>
            </a:r>
            <a:r>
              <a:rPr lang="en-US" dirty="0"/>
              <a:t> </a:t>
            </a:r>
            <a:r>
              <a:rPr lang="en-US" dirty="0" smtClean="0"/>
              <a:t>for three of the traits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3785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Comments on 3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5159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b="1" dirty="0" smtClean="0"/>
              <a:t>Continuous Learning </a:t>
            </a:r>
            <a:r>
              <a:rPr lang="en-US" dirty="0" smtClean="0"/>
              <a:t>- </a:t>
            </a:r>
            <a:r>
              <a:rPr lang="en-US" dirty="0" smtClean="0"/>
              <a:t>Is not </a:t>
            </a:r>
            <a:r>
              <a:rPr lang="en-US" dirty="0"/>
              <a:t>only for you as an individual but that it is your responsibility to impart that knowledge learned in a 360 </a:t>
            </a:r>
            <a:r>
              <a:rPr lang="en-US" dirty="0" smtClean="0"/>
              <a:t>degree manner</a:t>
            </a:r>
          </a:p>
          <a:p>
            <a:pPr marL="0" lv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b="1" dirty="0"/>
              <a:t>Personal Accountability </a:t>
            </a:r>
            <a:r>
              <a:rPr lang="en-US" dirty="0"/>
              <a:t>– means to yourself and others that you interact with</a:t>
            </a:r>
          </a:p>
          <a:p>
            <a:endParaRPr lang="en-US" dirty="0"/>
          </a:p>
          <a:p>
            <a:pPr lvl="0"/>
            <a:r>
              <a:rPr lang="en-US" dirty="0"/>
              <a:t>K</a:t>
            </a:r>
            <a:r>
              <a:rPr lang="en-US" dirty="0" smtClean="0"/>
              <a:t>ey </a:t>
            </a:r>
            <a:r>
              <a:rPr lang="en-US" dirty="0"/>
              <a:t>to </a:t>
            </a:r>
            <a:r>
              <a:rPr lang="en-US" b="1" dirty="0"/>
              <a:t>Effective Communication and Continuous Learning</a:t>
            </a:r>
            <a:r>
              <a:rPr lang="en-US" dirty="0"/>
              <a:t> is the need to establish a common language for the industrial setting where you practice and the geographic area you are located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45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2: Criteria for Success and Assessing RP Culture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Use of appropriateness criteria or operating procedures</a:t>
            </a:r>
            <a:endParaRPr lang="en-US" dirty="0"/>
          </a:p>
          <a:p>
            <a:r>
              <a:rPr lang="en-US" dirty="0" smtClean="0"/>
              <a:t>Non-punitive reporting system</a:t>
            </a:r>
          </a:p>
          <a:p>
            <a:pPr lvl="1"/>
            <a:r>
              <a:rPr lang="en-US" dirty="0" smtClean="0"/>
              <a:t>Establishment of lessons learned, root cause analysis</a:t>
            </a:r>
            <a:endParaRPr lang="en-US" dirty="0" smtClean="0"/>
          </a:p>
          <a:p>
            <a:r>
              <a:rPr lang="en-US" dirty="0"/>
              <a:t>Measurement of understanding of the equipment needed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180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3: Engaging 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 leadership</a:t>
            </a:r>
          </a:p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Mentor programs</a:t>
            </a:r>
          </a:p>
          <a:p>
            <a:pPr lvl="1"/>
            <a:r>
              <a:rPr lang="en-US" dirty="0" smtClean="0"/>
              <a:t>Training and education</a:t>
            </a:r>
          </a:p>
          <a:p>
            <a:pPr lvl="2"/>
            <a:r>
              <a:rPr lang="en-US" dirty="0" smtClean="0"/>
              <a:t>Constant access – ability for the facility to have access to all the information necessary for the job functionality and performance </a:t>
            </a:r>
            <a:endParaRPr lang="en-US" dirty="0" smtClean="0"/>
          </a:p>
          <a:p>
            <a:r>
              <a:rPr lang="en-US" dirty="0" smtClean="0"/>
              <a:t>Inclusive collaboration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10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 4: Role of RP Professionals and Professional Societies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0110"/>
            <a:ext cx="8229600" cy="4525963"/>
          </a:xfrm>
        </p:spPr>
        <p:txBody>
          <a:bodyPr/>
          <a:lstStyle/>
          <a:p>
            <a:r>
              <a:rPr lang="en-US" dirty="0" smtClean="0"/>
              <a:t>IRPA Guidance should:</a:t>
            </a:r>
          </a:p>
          <a:p>
            <a:pPr lvl="1"/>
            <a:r>
              <a:rPr lang="en-US" dirty="0" smtClean="0"/>
              <a:t>Be developed such that the member societies can adapt the overall guidance in their system</a:t>
            </a:r>
          </a:p>
          <a:p>
            <a:pPr lvl="1"/>
            <a:r>
              <a:rPr lang="en-US" dirty="0" smtClean="0"/>
              <a:t>Include examples by application </a:t>
            </a:r>
          </a:p>
          <a:p>
            <a:pPr lvl="1"/>
            <a:r>
              <a:rPr lang="en-US" dirty="0" smtClean="0"/>
              <a:t>Use commonly understood terminology</a:t>
            </a:r>
          </a:p>
          <a:p>
            <a:pPr lvl="1"/>
            <a:r>
              <a:rPr lang="en-US" b="1" dirty="0" smtClean="0"/>
              <a:t>Be embraced by the leadership of the member societies 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1761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4: Role of Professional Societies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775"/>
            <a:ext cx="8229600" cy="511346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>
                <a:latin typeface="Arial"/>
              </a:rPr>
              <a:t>Building consensus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latin typeface="Arial"/>
              </a:rPr>
              <a:t>Provide and environment that promotes dialogue, and disseminates information among its members – companies (private and public) and society as a whole.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latin typeface="Arial"/>
              </a:rPr>
              <a:t>The societies must participate in all events related with the use of ionizing radiation.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latin typeface="Arial"/>
              </a:rPr>
              <a:t>Promote the understanding of radiation protection in all levels of education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latin typeface="Arial"/>
              </a:rPr>
              <a:t>Assist with educating the layperson (public) in the uses of radiation and radiation protection.</a:t>
            </a:r>
          </a:p>
        </p:txBody>
      </p:sp>
    </p:spTree>
    <p:extLst>
      <p:ext uri="{BB962C8B-B14F-4D97-AF65-F5344CB8AC3E}">
        <p14:creationId xmlns:p14="http://schemas.microsoft.com/office/powerpoint/2010/main" val="1620611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4: RP Professionals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Embrace RP Culture</a:t>
            </a:r>
          </a:p>
          <a:p>
            <a:r>
              <a:rPr lang="en-US" dirty="0" smtClean="0"/>
              <a:t>Should seek out the latest information relevant to radiation protection</a:t>
            </a:r>
          </a:p>
          <a:p>
            <a:r>
              <a:rPr lang="en-US" dirty="0" smtClean="0"/>
              <a:t>Lead by example</a:t>
            </a:r>
          </a:p>
          <a:p>
            <a:r>
              <a:rPr lang="en-US" dirty="0" smtClean="0"/>
              <a:t> Disseminate information to colleagues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225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Thank you, Questions???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6462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327</Words>
  <Application>Microsoft Macintosh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Group 2 Comments</vt:lpstr>
      <vt:lpstr>Review of the NRC Proposed Safety Culture Traits</vt:lpstr>
      <vt:lpstr>Additional Comments on 3 Traits</vt:lpstr>
      <vt:lpstr>Question 2: Criteria for Success and Assessing RP Culture </vt:lpstr>
      <vt:lpstr>Question 3: Engaging Stakeholders</vt:lpstr>
      <vt:lpstr>Question 4: Role of RP Professionals and Professional Societies</vt:lpstr>
      <vt:lpstr>Question 4: Role of Professional Societies</vt:lpstr>
      <vt:lpstr>Question 4: RP Professionals</vt:lpstr>
      <vt:lpstr>PowerPoint Presentation</vt:lpstr>
    </vt:vector>
  </TitlesOfParts>
  <Company>AAPM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2 Comments</dc:title>
  <dc:creator>Lynne Fairobent</dc:creator>
  <cp:lastModifiedBy>Lynne Fairobent</cp:lastModifiedBy>
  <cp:revision>7</cp:revision>
  <dcterms:created xsi:type="dcterms:W3CDTF">2011-02-11T13:29:28Z</dcterms:created>
  <dcterms:modified xsi:type="dcterms:W3CDTF">2011-02-11T14:32:28Z</dcterms:modified>
</cp:coreProperties>
</file>