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 id="2147483684" r:id="rId2"/>
    <p:sldMasterId id="2147483672" r:id="rId3"/>
  </p:sldMasterIdLst>
  <p:notesMasterIdLst>
    <p:notesMasterId r:id="rId32"/>
  </p:notesMasterIdLst>
  <p:handoutMasterIdLst>
    <p:handoutMasterId r:id="rId33"/>
  </p:handoutMasterIdLst>
  <p:sldIdLst>
    <p:sldId id="261" r:id="rId4"/>
    <p:sldId id="392" r:id="rId5"/>
    <p:sldId id="400" r:id="rId6"/>
    <p:sldId id="401" r:id="rId7"/>
    <p:sldId id="399" r:id="rId8"/>
    <p:sldId id="378" r:id="rId9"/>
    <p:sldId id="402" r:id="rId10"/>
    <p:sldId id="379" r:id="rId11"/>
    <p:sldId id="380" r:id="rId12"/>
    <p:sldId id="383" r:id="rId13"/>
    <p:sldId id="382" r:id="rId14"/>
    <p:sldId id="384" r:id="rId15"/>
    <p:sldId id="396" r:id="rId16"/>
    <p:sldId id="404" r:id="rId17"/>
    <p:sldId id="351" r:id="rId18"/>
    <p:sldId id="325" r:id="rId19"/>
    <p:sldId id="398" r:id="rId20"/>
    <p:sldId id="386" r:id="rId21"/>
    <p:sldId id="356" r:id="rId22"/>
    <p:sldId id="390" r:id="rId23"/>
    <p:sldId id="393" r:id="rId24"/>
    <p:sldId id="385" r:id="rId25"/>
    <p:sldId id="388" r:id="rId26"/>
    <p:sldId id="389" r:id="rId27"/>
    <p:sldId id="391" r:id="rId28"/>
    <p:sldId id="376" r:id="rId29"/>
    <p:sldId id="405" r:id="rId30"/>
    <p:sldId id="403" r:id="rId31"/>
  </p:sldIdLst>
  <p:sldSz cx="9144000" cy="6858000" type="screen4x3"/>
  <p:notesSz cx="6985000" cy="92837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5pPr>
    <a:lvl6pPr marL="2286000" algn="l" defTabSz="914400" rtl="0" eaLnBrk="1" latinLnBrk="0" hangingPunct="1">
      <a:defRPr sz="2400" kern="1200">
        <a:solidFill>
          <a:schemeClr val="tx1"/>
        </a:solidFill>
        <a:latin typeface="Arial" charset="0"/>
        <a:ea typeface="ＭＳ Ｐゴシック" pitchFamily="1" charset="-128"/>
        <a:cs typeface="+mn-cs"/>
      </a:defRPr>
    </a:lvl6pPr>
    <a:lvl7pPr marL="2743200" algn="l" defTabSz="914400" rtl="0" eaLnBrk="1" latinLnBrk="0" hangingPunct="1">
      <a:defRPr sz="2400" kern="1200">
        <a:solidFill>
          <a:schemeClr val="tx1"/>
        </a:solidFill>
        <a:latin typeface="Arial" charset="0"/>
        <a:ea typeface="ＭＳ Ｐゴシック" pitchFamily="1" charset="-128"/>
        <a:cs typeface="+mn-cs"/>
      </a:defRPr>
    </a:lvl7pPr>
    <a:lvl8pPr marL="3200400" algn="l" defTabSz="914400" rtl="0" eaLnBrk="1" latinLnBrk="0" hangingPunct="1">
      <a:defRPr sz="2400" kern="1200">
        <a:solidFill>
          <a:schemeClr val="tx1"/>
        </a:solidFill>
        <a:latin typeface="Arial" charset="0"/>
        <a:ea typeface="ＭＳ Ｐゴシック" pitchFamily="1" charset="-128"/>
        <a:cs typeface="+mn-cs"/>
      </a:defRPr>
    </a:lvl8pPr>
    <a:lvl9pPr marL="3657600" algn="l" defTabSz="914400" rtl="0" eaLnBrk="1" latinLnBrk="0" hangingPunct="1">
      <a:defRPr sz="2400" kern="1200">
        <a:solidFill>
          <a:schemeClr val="tx1"/>
        </a:solidFill>
        <a:latin typeface="Arial" charset="0"/>
        <a:ea typeface="ＭＳ Ｐゴシック" pitchFamily="1"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ric V Fries" initials="EVF" lastIdx="15"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FFCB63"/>
    <a:srgbClr val="FFC566"/>
    <a:srgbClr val="FFFF00"/>
    <a:srgbClr val="001D57"/>
    <a:srgbClr val="0025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82" autoAdjust="0"/>
    <p:restoredTop sz="95176" autoAdjust="0"/>
  </p:normalViewPr>
  <p:slideViewPr>
    <p:cSldViewPr snapToGrid="0">
      <p:cViewPr varScale="1">
        <p:scale>
          <a:sx n="80" d="100"/>
          <a:sy n="80" d="100"/>
        </p:scale>
        <p:origin x="-179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152"/>
    </p:cViewPr>
  </p:sorterViewPr>
  <p:notesViewPr>
    <p:cSldViewPr snapToGrid="0">
      <p:cViewPr varScale="1">
        <p:scale>
          <a:sx n="69" d="100"/>
          <a:sy n="69" d="100"/>
        </p:scale>
        <p:origin x="-2760" y="-108"/>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notesMaster" Target="notesMasters/notesMaster1.xml"/><Relationship Id="rId9" Type="http://schemas.openxmlformats.org/officeDocument/2006/relationships/slide" Target="slides/slide6.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commentAuthors" Target="commentAuthors.xml"/><Relationship Id="rId36" Type="http://schemas.openxmlformats.org/officeDocument/2006/relationships/presProps" Target="presProp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3026622" cy="463550"/>
          </a:xfrm>
          <a:prstGeom prst="rect">
            <a:avLst/>
          </a:prstGeom>
          <a:noFill/>
          <a:ln w="9525">
            <a:noFill/>
            <a:miter lim="800000"/>
            <a:headEnd/>
            <a:tailEnd/>
          </a:ln>
        </p:spPr>
        <p:txBody>
          <a:bodyPr vert="horz" wrap="square" lIns="92949" tIns="46475" rIns="92949" bIns="46475" numCol="1" anchor="t" anchorCtr="0" compatLnSpc="1">
            <a:prstTxWarp prst="textNoShape">
              <a:avLst/>
            </a:prstTxWarp>
          </a:bodyPr>
          <a:lstStyle>
            <a:lvl1pPr>
              <a:defRPr sz="1200" dirty="0"/>
            </a:lvl1pPr>
          </a:lstStyle>
          <a:p>
            <a:pPr>
              <a:defRPr/>
            </a:pPr>
            <a:endParaRPr lang="en-US" dirty="0"/>
          </a:p>
        </p:txBody>
      </p:sp>
      <p:sp>
        <p:nvSpPr>
          <p:cNvPr id="8195" name="Rectangle 3"/>
          <p:cNvSpPr>
            <a:spLocks noGrp="1" noChangeArrowheads="1"/>
          </p:cNvSpPr>
          <p:nvPr>
            <p:ph type="dt" sz="quarter" idx="1"/>
          </p:nvPr>
        </p:nvSpPr>
        <p:spPr bwMode="auto">
          <a:xfrm>
            <a:off x="3958379" y="0"/>
            <a:ext cx="3026622" cy="463550"/>
          </a:xfrm>
          <a:prstGeom prst="rect">
            <a:avLst/>
          </a:prstGeom>
          <a:noFill/>
          <a:ln w="9525">
            <a:noFill/>
            <a:miter lim="800000"/>
            <a:headEnd/>
            <a:tailEnd/>
          </a:ln>
        </p:spPr>
        <p:txBody>
          <a:bodyPr vert="horz" wrap="square" lIns="92949" tIns="46475" rIns="92949" bIns="46475" numCol="1" anchor="t" anchorCtr="0" compatLnSpc="1">
            <a:prstTxWarp prst="textNoShape">
              <a:avLst/>
            </a:prstTxWarp>
          </a:bodyPr>
          <a:lstStyle>
            <a:lvl1pPr algn="r">
              <a:defRPr sz="1200" dirty="0"/>
            </a:lvl1pPr>
          </a:lstStyle>
          <a:p>
            <a:pPr>
              <a:defRPr/>
            </a:pPr>
            <a:endParaRPr lang="en-US" dirty="0"/>
          </a:p>
        </p:txBody>
      </p:sp>
      <p:sp>
        <p:nvSpPr>
          <p:cNvPr id="8196" name="Rectangle 4"/>
          <p:cNvSpPr>
            <a:spLocks noGrp="1" noChangeArrowheads="1"/>
          </p:cNvSpPr>
          <p:nvPr>
            <p:ph type="ftr" sz="quarter" idx="2"/>
          </p:nvPr>
        </p:nvSpPr>
        <p:spPr bwMode="auto">
          <a:xfrm>
            <a:off x="1" y="8820150"/>
            <a:ext cx="3026622" cy="463550"/>
          </a:xfrm>
          <a:prstGeom prst="rect">
            <a:avLst/>
          </a:prstGeom>
          <a:noFill/>
          <a:ln w="9525">
            <a:noFill/>
            <a:miter lim="800000"/>
            <a:headEnd/>
            <a:tailEnd/>
          </a:ln>
        </p:spPr>
        <p:txBody>
          <a:bodyPr vert="horz" wrap="square" lIns="92949" tIns="46475" rIns="92949" bIns="46475" numCol="1" anchor="b" anchorCtr="0" compatLnSpc="1">
            <a:prstTxWarp prst="textNoShape">
              <a:avLst/>
            </a:prstTxWarp>
          </a:bodyPr>
          <a:lstStyle>
            <a:lvl1pPr>
              <a:defRPr sz="1200" dirty="0"/>
            </a:lvl1pPr>
          </a:lstStyle>
          <a:p>
            <a:pPr>
              <a:defRPr/>
            </a:pPr>
            <a:endParaRPr lang="en-US" dirty="0"/>
          </a:p>
        </p:txBody>
      </p:sp>
      <p:sp>
        <p:nvSpPr>
          <p:cNvPr id="8197" name="Rectangle 5"/>
          <p:cNvSpPr>
            <a:spLocks noGrp="1" noChangeArrowheads="1"/>
          </p:cNvSpPr>
          <p:nvPr>
            <p:ph type="sldNum" sz="quarter" idx="3"/>
          </p:nvPr>
        </p:nvSpPr>
        <p:spPr bwMode="auto">
          <a:xfrm>
            <a:off x="3958379" y="8820150"/>
            <a:ext cx="3026622" cy="463550"/>
          </a:xfrm>
          <a:prstGeom prst="rect">
            <a:avLst/>
          </a:prstGeom>
          <a:noFill/>
          <a:ln w="9525">
            <a:noFill/>
            <a:miter lim="800000"/>
            <a:headEnd/>
            <a:tailEnd/>
          </a:ln>
        </p:spPr>
        <p:txBody>
          <a:bodyPr vert="horz" wrap="square" lIns="92949" tIns="46475" rIns="92949" bIns="46475" numCol="1" anchor="b" anchorCtr="0" compatLnSpc="1">
            <a:prstTxWarp prst="textNoShape">
              <a:avLst/>
            </a:prstTxWarp>
          </a:bodyPr>
          <a:lstStyle>
            <a:lvl1pPr algn="r">
              <a:defRPr sz="1200"/>
            </a:lvl1pPr>
          </a:lstStyle>
          <a:p>
            <a:pPr>
              <a:defRPr/>
            </a:pPr>
            <a:fld id="{6C1799BE-0A5A-465A-B62A-0B55BBABADA7}" type="slidenum">
              <a:rPr lang="en-US"/>
              <a:pPr>
                <a:defRPr/>
              </a:pPr>
              <a:t>‹#›</a:t>
            </a:fld>
            <a:endParaRPr lang="en-US" dirty="0"/>
          </a:p>
        </p:txBody>
      </p:sp>
    </p:spTree>
    <p:extLst>
      <p:ext uri="{BB962C8B-B14F-4D97-AF65-F5344CB8AC3E}">
        <p14:creationId xmlns:p14="http://schemas.microsoft.com/office/powerpoint/2010/main" val="10894781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3026622" cy="463550"/>
          </a:xfrm>
          <a:prstGeom prst="rect">
            <a:avLst/>
          </a:prstGeom>
          <a:noFill/>
          <a:ln w="9525">
            <a:noFill/>
            <a:miter lim="800000"/>
            <a:headEnd/>
            <a:tailEnd/>
          </a:ln>
        </p:spPr>
        <p:txBody>
          <a:bodyPr vert="horz" wrap="square" lIns="92949" tIns="46475" rIns="92949" bIns="46475" numCol="1" anchor="t" anchorCtr="0" compatLnSpc="1">
            <a:prstTxWarp prst="textNoShape">
              <a:avLst/>
            </a:prstTxWarp>
          </a:bodyPr>
          <a:lstStyle>
            <a:lvl1pPr>
              <a:defRPr sz="1200" dirty="0"/>
            </a:lvl1pPr>
          </a:lstStyle>
          <a:p>
            <a:pPr>
              <a:defRPr/>
            </a:pPr>
            <a:endParaRPr lang="en-US" dirty="0"/>
          </a:p>
        </p:txBody>
      </p:sp>
      <p:sp>
        <p:nvSpPr>
          <p:cNvPr id="4099" name="Rectangle 3"/>
          <p:cNvSpPr>
            <a:spLocks noGrp="1" noChangeArrowheads="1"/>
          </p:cNvSpPr>
          <p:nvPr>
            <p:ph type="dt" idx="1"/>
          </p:nvPr>
        </p:nvSpPr>
        <p:spPr bwMode="auto">
          <a:xfrm>
            <a:off x="3958379" y="0"/>
            <a:ext cx="3026622" cy="463550"/>
          </a:xfrm>
          <a:prstGeom prst="rect">
            <a:avLst/>
          </a:prstGeom>
          <a:noFill/>
          <a:ln w="9525">
            <a:noFill/>
            <a:miter lim="800000"/>
            <a:headEnd/>
            <a:tailEnd/>
          </a:ln>
        </p:spPr>
        <p:txBody>
          <a:bodyPr vert="horz" wrap="square" lIns="92949" tIns="46475" rIns="92949" bIns="46475" numCol="1" anchor="t" anchorCtr="0" compatLnSpc="1">
            <a:prstTxWarp prst="textNoShape">
              <a:avLst/>
            </a:prstTxWarp>
          </a:bodyPr>
          <a:lstStyle>
            <a:lvl1pPr algn="r">
              <a:defRPr sz="1200" dirty="0"/>
            </a:lvl1pPr>
          </a:lstStyle>
          <a:p>
            <a:pPr>
              <a:defRPr/>
            </a:pPr>
            <a:endParaRPr lang="en-US" dirty="0"/>
          </a:p>
        </p:txBody>
      </p:sp>
      <p:sp>
        <p:nvSpPr>
          <p:cNvPr id="24580" name="Rectangle 4"/>
          <p:cNvSpPr>
            <a:spLocks noGrp="1" noRot="1" noChangeAspect="1" noChangeArrowheads="1" noTextEdit="1"/>
          </p:cNvSpPr>
          <p:nvPr>
            <p:ph type="sldImg" idx="2"/>
          </p:nvPr>
        </p:nvSpPr>
        <p:spPr bwMode="auto">
          <a:xfrm>
            <a:off x="1171575" y="696913"/>
            <a:ext cx="4641850" cy="348138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1757" y="4410076"/>
            <a:ext cx="5121488" cy="4176713"/>
          </a:xfrm>
          <a:prstGeom prst="rect">
            <a:avLst/>
          </a:prstGeom>
          <a:noFill/>
          <a:ln w="9525">
            <a:noFill/>
            <a:miter lim="800000"/>
            <a:headEnd/>
            <a:tailEnd/>
          </a:ln>
        </p:spPr>
        <p:txBody>
          <a:bodyPr vert="horz" wrap="square" lIns="92949" tIns="46475" rIns="92949" bIns="4647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1" y="8820150"/>
            <a:ext cx="3026622" cy="463550"/>
          </a:xfrm>
          <a:prstGeom prst="rect">
            <a:avLst/>
          </a:prstGeom>
          <a:noFill/>
          <a:ln w="9525">
            <a:noFill/>
            <a:miter lim="800000"/>
            <a:headEnd/>
            <a:tailEnd/>
          </a:ln>
        </p:spPr>
        <p:txBody>
          <a:bodyPr vert="horz" wrap="square" lIns="92949" tIns="46475" rIns="92949" bIns="46475" numCol="1" anchor="b" anchorCtr="0" compatLnSpc="1">
            <a:prstTxWarp prst="textNoShape">
              <a:avLst/>
            </a:prstTxWarp>
          </a:bodyPr>
          <a:lstStyle>
            <a:lvl1pPr>
              <a:defRPr sz="1200" dirty="0"/>
            </a:lvl1pPr>
          </a:lstStyle>
          <a:p>
            <a:pPr>
              <a:defRPr/>
            </a:pPr>
            <a:endParaRPr lang="en-US" dirty="0"/>
          </a:p>
        </p:txBody>
      </p:sp>
      <p:sp>
        <p:nvSpPr>
          <p:cNvPr id="4103" name="Rectangle 7"/>
          <p:cNvSpPr>
            <a:spLocks noGrp="1" noChangeArrowheads="1"/>
          </p:cNvSpPr>
          <p:nvPr>
            <p:ph type="sldNum" sz="quarter" idx="5"/>
          </p:nvPr>
        </p:nvSpPr>
        <p:spPr bwMode="auto">
          <a:xfrm>
            <a:off x="3958379" y="8820150"/>
            <a:ext cx="3026622" cy="463550"/>
          </a:xfrm>
          <a:prstGeom prst="rect">
            <a:avLst/>
          </a:prstGeom>
          <a:noFill/>
          <a:ln w="9525">
            <a:noFill/>
            <a:miter lim="800000"/>
            <a:headEnd/>
            <a:tailEnd/>
          </a:ln>
        </p:spPr>
        <p:txBody>
          <a:bodyPr vert="horz" wrap="square" lIns="92949" tIns="46475" rIns="92949" bIns="46475" numCol="1" anchor="b" anchorCtr="0" compatLnSpc="1">
            <a:prstTxWarp prst="textNoShape">
              <a:avLst/>
            </a:prstTxWarp>
          </a:bodyPr>
          <a:lstStyle>
            <a:lvl1pPr algn="r">
              <a:defRPr sz="1200"/>
            </a:lvl1pPr>
          </a:lstStyle>
          <a:p>
            <a:pPr>
              <a:defRPr/>
            </a:pPr>
            <a:fld id="{400709D9-EAEA-4484-B7C6-4D97F4FF0874}" type="slidenum">
              <a:rPr lang="en-US"/>
              <a:pPr>
                <a:defRPr/>
              </a:pPr>
              <a:t>‹#›</a:t>
            </a:fld>
            <a:endParaRPr lang="en-US" dirty="0"/>
          </a:p>
        </p:txBody>
      </p:sp>
    </p:spTree>
    <p:extLst>
      <p:ext uri="{BB962C8B-B14F-4D97-AF65-F5344CB8AC3E}">
        <p14:creationId xmlns:p14="http://schemas.microsoft.com/office/powerpoint/2010/main" val="21362269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A2CF718A-1908-488C-9441-FABD2FFDFF7B}" type="slidenum">
              <a:rPr lang="en-US" smtClean="0"/>
              <a:pPr/>
              <a:t>1</a:t>
            </a:fld>
            <a:endParaRPr lang="en-US" dirty="0"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b="1" kern="1200" dirty="0" smtClean="0">
                <a:solidFill>
                  <a:schemeClr val="tx1"/>
                </a:solidFill>
                <a:effectLst/>
                <a:latin typeface="Arial" charset="0"/>
                <a:ea typeface="ＭＳ Ｐゴシック" pitchFamily="1" charset="-128"/>
                <a:cs typeface="+mn-cs"/>
              </a:rPr>
              <a:t>Decision-Making</a:t>
            </a:r>
            <a:r>
              <a:rPr lang="en-US" sz="1200" kern="1200" dirty="0" smtClean="0">
                <a:solidFill>
                  <a:schemeClr val="tx1"/>
                </a:solidFill>
                <a:effectLst/>
                <a:latin typeface="Arial" charset="0"/>
                <a:ea typeface="ＭＳ Ｐゴシック" pitchFamily="1" charset="-128"/>
                <a:cs typeface="+mn-cs"/>
              </a:rPr>
              <a:t>. - Decisions demonstrate that nuclear safety is an overriding priority.</a:t>
            </a:r>
            <a:r>
              <a:rPr lang="en-US" sz="1200" kern="1200" baseline="0" dirty="0" smtClean="0">
                <a:solidFill>
                  <a:schemeClr val="tx1"/>
                </a:solidFill>
                <a:effectLst/>
                <a:latin typeface="Arial" charset="0"/>
                <a:ea typeface="ＭＳ Ｐゴシック" pitchFamily="1" charset="-128"/>
                <a:cs typeface="+mn-cs"/>
              </a:rPr>
              <a:t> </a:t>
            </a:r>
            <a:r>
              <a:rPr lang="en-US" sz="1200" b="1" kern="1200" dirty="0" smtClean="0">
                <a:solidFill>
                  <a:schemeClr val="tx1"/>
                </a:solidFill>
                <a:effectLst/>
                <a:latin typeface="Arial" charset="0"/>
                <a:ea typeface="ＭＳ Ｐゴシック" pitchFamily="1" charset="-128"/>
                <a:cs typeface="+mn-cs"/>
              </a:rPr>
              <a:t>Resources </a:t>
            </a:r>
            <a:r>
              <a:rPr lang="en-US" sz="1200" kern="1200" dirty="0" smtClean="0">
                <a:solidFill>
                  <a:schemeClr val="tx1"/>
                </a:solidFill>
                <a:effectLst/>
                <a:latin typeface="Arial" charset="0"/>
                <a:ea typeface="ＭＳ Ｐゴシック" pitchFamily="1" charset="-128"/>
                <a:cs typeface="+mn-cs"/>
              </a:rPr>
              <a:t>- The personnel, equipment, procedures, and other resources are available and adequate to assure nuclear safety.</a:t>
            </a:r>
            <a:r>
              <a:rPr lang="en-US" sz="1200" kern="1200" baseline="0" dirty="0" smtClean="0">
                <a:solidFill>
                  <a:schemeClr val="tx1"/>
                </a:solidFill>
                <a:effectLst/>
                <a:latin typeface="Arial" charset="0"/>
                <a:ea typeface="ＭＳ Ｐゴシック" pitchFamily="1" charset="-128"/>
                <a:cs typeface="+mn-cs"/>
              </a:rPr>
              <a:t>  </a:t>
            </a:r>
            <a:r>
              <a:rPr lang="en-US" sz="1200" b="0" kern="1200" dirty="0" smtClean="0">
                <a:solidFill>
                  <a:schemeClr val="tx1"/>
                </a:solidFill>
                <a:effectLst/>
                <a:latin typeface="Arial" charset="0"/>
                <a:ea typeface="ＭＳ Ｐゴシック" pitchFamily="1" charset="-128"/>
                <a:cs typeface="+mn-cs"/>
              </a:rPr>
              <a:t>W</a:t>
            </a:r>
            <a:r>
              <a:rPr lang="en-US" sz="1200" b="1" kern="1200" dirty="0" smtClean="0">
                <a:solidFill>
                  <a:schemeClr val="tx1"/>
                </a:solidFill>
                <a:effectLst/>
                <a:latin typeface="Arial" charset="0"/>
                <a:ea typeface="ＭＳ Ｐゴシック" pitchFamily="1" charset="-128"/>
                <a:cs typeface="+mn-cs"/>
              </a:rPr>
              <a:t>ork Control </a:t>
            </a:r>
            <a:r>
              <a:rPr lang="en-US" sz="1200" kern="1200" dirty="0" smtClean="0">
                <a:solidFill>
                  <a:schemeClr val="tx1"/>
                </a:solidFill>
                <a:effectLst/>
                <a:latin typeface="Arial" charset="0"/>
                <a:ea typeface="ＭＳ Ｐゴシック" pitchFamily="1" charset="-128"/>
                <a:cs typeface="+mn-cs"/>
              </a:rPr>
              <a:t>- The planning and coordination of work activities is consistent with nuclear safety.</a:t>
            </a:r>
            <a:r>
              <a:rPr lang="en-US" sz="1200" kern="1200" baseline="0" dirty="0" smtClean="0">
                <a:solidFill>
                  <a:schemeClr val="tx1"/>
                </a:solidFill>
                <a:effectLst/>
                <a:latin typeface="Arial" charset="0"/>
                <a:ea typeface="ＭＳ Ｐゴシック" pitchFamily="1" charset="-128"/>
                <a:cs typeface="+mn-cs"/>
              </a:rPr>
              <a:t> </a:t>
            </a:r>
            <a:r>
              <a:rPr lang="en-US" sz="1200" b="1" kern="1200" dirty="0" smtClean="0">
                <a:solidFill>
                  <a:schemeClr val="tx1"/>
                </a:solidFill>
                <a:effectLst/>
                <a:latin typeface="Arial" charset="0"/>
                <a:ea typeface="ＭＳ Ｐゴシック" pitchFamily="1" charset="-128"/>
                <a:cs typeface="+mn-cs"/>
              </a:rPr>
              <a:t>Work Practices </a:t>
            </a:r>
            <a:r>
              <a:rPr lang="en-US" sz="1200" kern="1200" dirty="0" smtClean="0">
                <a:solidFill>
                  <a:schemeClr val="tx1"/>
                </a:solidFill>
                <a:effectLst/>
                <a:latin typeface="Arial" charset="0"/>
                <a:ea typeface="ＭＳ Ｐゴシック" pitchFamily="1" charset="-128"/>
                <a:cs typeface="+mn-cs"/>
              </a:rPr>
              <a:t>- Personnel work practices support human performance. </a:t>
            </a:r>
            <a:r>
              <a:rPr lang="en-US" sz="1200" kern="1200" baseline="0" dirty="0" smtClean="0">
                <a:solidFill>
                  <a:schemeClr val="tx1"/>
                </a:solidFill>
                <a:effectLst/>
                <a:latin typeface="Arial" charset="0"/>
                <a:ea typeface="ＭＳ Ｐゴシック" pitchFamily="1" charset="-128"/>
                <a:cs typeface="+mn-cs"/>
              </a:rPr>
              <a:t> </a:t>
            </a:r>
            <a:r>
              <a:rPr lang="en-US" sz="1200" b="1" kern="1200" dirty="0" smtClean="0">
                <a:solidFill>
                  <a:schemeClr val="tx1"/>
                </a:solidFill>
                <a:effectLst/>
                <a:latin typeface="Arial" charset="0"/>
                <a:ea typeface="ＭＳ Ｐゴシック" pitchFamily="1" charset="-128"/>
                <a:cs typeface="+mn-cs"/>
              </a:rPr>
              <a:t>Corrective Action Program </a:t>
            </a:r>
            <a:r>
              <a:rPr lang="en-US" sz="1200" kern="1200" dirty="0" smtClean="0">
                <a:solidFill>
                  <a:schemeClr val="tx1"/>
                </a:solidFill>
                <a:effectLst/>
                <a:latin typeface="Arial" charset="0"/>
                <a:ea typeface="ＭＳ Ｐゴシック" pitchFamily="1" charset="-128"/>
                <a:cs typeface="+mn-cs"/>
              </a:rPr>
              <a:t>- Issues potentially impacting nuclear safety are promptly identified, fully evaluated, and that actions are taken to address safety issues in a timely manner, commensurate with their significance.  </a:t>
            </a:r>
            <a:r>
              <a:rPr lang="en-US" sz="1200" kern="1200" baseline="0" dirty="0" smtClean="0">
                <a:solidFill>
                  <a:schemeClr val="tx1"/>
                </a:solidFill>
                <a:effectLst/>
                <a:latin typeface="Arial" charset="0"/>
                <a:ea typeface="ＭＳ Ｐゴシック" pitchFamily="1" charset="-128"/>
                <a:cs typeface="+mn-cs"/>
              </a:rPr>
              <a:t> </a:t>
            </a:r>
            <a:r>
              <a:rPr lang="en-US" sz="1200" b="1" kern="1200" dirty="0" smtClean="0">
                <a:solidFill>
                  <a:schemeClr val="tx1"/>
                </a:solidFill>
                <a:effectLst/>
                <a:latin typeface="Arial" charset="0"/>
                <a:ea typeface="ＭＳ Ｐゴシック" pitchFamily="1" charset="-128"/>
                <a:cs typeface="+mn-cs"/>
              </a:rPr>
              <a:t>Operating experience </a:t>
            </a:r>
            <a:r>
              <a:rPr lang="en-US" sz="1200" kern="1200" dirty="0" smtClean="0">
                <a:solidFill>
                  <a:schemeClr val="tx1"/>
                </a:solidFill>
                <a:effectLst/>
                <a:latin typeface="Arial" charset="0"/>
                <a:ea typeface="ＭＳ Ｐゴシック" pitchFamily="1" charset="-128"/>
                <a:cs typeface="+mn-cs"/>
              </a:rPr>
              <a:t>- Operating experience (OE) information, including vendor recommendations and internally generated lessons learned, is used to support plant safety.</a:t>
            </a:r>
            <a:r>
              <a:rPr lang="en-US" sz="1200" b="1" kern="1200" dirty="0" smtClean="0">
                <a:solidFill>
                  <a:schemeClr val="tx1"/>
                </a:solidFill>
                <a:effectLst/>
                <a:latin typeface="Arial" charset="0"/>
                <a:ea typeface="ＭＳ Ｐゴシック" pitchFamily="1" charset="-128"/>
                <a:cs typeface="+mn-cs"/>
              </a:rPr>
              <a:t> </a:t>
            </a:r>
            <a:r>
              <a:rPr lang="en-US" sz="1200" b="0" kern="1200" baseline="0" dirty="0" smtClean="0">
                <a:solidFill>
                  <a:schemeClr val="tx1"/>
                </a:solidFill>
                <a:effectLst/>
                <a:latin typeface="Arial" charset="0"/>
                <a:ea typeface="ＭＳ Ｐゴシック" pitchFamily="1" charset="-128"/>
                <a:cs typeface="+mn-cs"/>
              </a:rPr>
              <a:t> </a:t>
            </a:r>
            <a:r>
              <a:rPr lang="en-US" sz="1200" b="1" kern="1200" dirty="0" smtClean="0">
                <a:solidFill>
                  <a:schemeClr val="tx1"/>
                </a:solidFill>
                <a:effectLst/>
                <a:latin typeface="Arial" charset="0"/>
                <a:ea typeface="ＭＳ Ｐゴシック" pitchFamily="1" charset="-128"/>
                <a:cs typeface="+mn-cs"/>
              </a:rPr>
              <a:t>Self- and Independent Assessments </a:t>
            </a:r>
            <a:r>
              <a:rPr lang="en-US" sz="1200" kern="1200" dirty="0" smtClean="0">
                <a:solidFill>
                  <a:schemeClr val="tx1"/>
                </a:solidFill>
                <a:effectLst/>
                <a:latin typeface="Arial" charset="0"/>
                <a:ea typeface="ＭＳ Ｐゴシック" pitchFamily="1" charset="-128"/>
                <a:cs typeface="+mn-cs"/>
              </a:rPr>
              <a:t>- Self- and independent assessments are conducted to assess performance and identify areas for improvement.</a:t>
            </a:r>
            <a:r>
              <a:rPr lang="en-US" sz="1200" kern="1200" baseline="0" dirty="0" smtClean="0">
                <a:solidFill>
                  <a:schemeClr val="tx1"/>
                </a:solidFill>
                <a:effectLst/>
                <a:latin typeface="Arial" charset="0"/>
                <a:ea typeface="ＭＳ Ｐゴシック" pitchFamily="1" charset="-128"/>
                <a:cs typeface="+mn-cs"/>
              </a:rPr>
              <a:t> </a:t>
            </a:r>
            <a:r>
              <a:rPr lang="en-US" sz="1200" b="1" kern="1200" dirty="0" smtClean="0">
                <a:solidFill>
                  <a:schemeClr val="tx1"/>
                </a:solidFill>
                <a:effectLst/>
                <a:latin typeface="Arial" charset="0"/>
                <a:ea typeface="ＭＳ Ｐゴシック" pitchFamily="1" charset="-128"/>
                <a:cs typeface="+mn-cs"/>
              </a:rPr>
              <a:t>Environment for Raising Concerns </a:t>
            </a:r>
            <a:r>
              <a:rPr lang="en-US" sz="1200" kern="1200" dirty="0" smtClean="0">
                <a:solidFill>
                  <a:schemeClr val="tx1"/>
                </a:solidFill>
                <a:effectLst/>
                <a:latin typeface="Arial" charset="0"/>
                <a:ea typeface="ＭＳ Ｐゴシック" pitchFamily="1" charset="-128"/>
                <a:cs typeface="+mn-cs"/>
              </a:rPr>
              <a:t>- An environment exists in which employees feel free to raise concerns both to their management and/or the NRC without fear of retaliation.  Employees are encouraged to raise such concerns. </a:t>
            </a:r>
            <a:r>
              <a:rPr lang="en-US" sz="1200" kern="1200" baseline="0" dirty="0" smtClean="0">
                <a:solidFill>
                  <a:schemeClr val="tx1"/>
                </a:solidFill>
                <a:effectLst/>
                <a:latin typeface="Arial" charset="0"/>
                <a:ea typeface="ＭＳ Ｐゴシック" pitchFamily="1" charset="-128"/>
                <a:cs typeface="+mn-cs"/>
              </a:rPr>
              <a:t> </a:t>
            </a:r>
            <a:r>
              <a:rPr lang="en-US" sz="1200" b="1" kern="1200" dirty="0" smtClean="0">
                <a:solidFill>
                  <a:schemeClr val="tx1"/>
                </a:solidFill>
                <a:effectLst/>
                <a:latin typeface="Arial" charset="0"/>
                <a:ea typeface="ＭＳ Ｐゴシック" pitchFamily="1" charset="-128"/>
                <a:cs typeface="+mn-cs"/>
              </a:rPr>
              <a:t>Preventing, Detecting, and Mitigating Perceptions of Retaliation </a:t>
            </a:r>
            <a:r>
              <a:rPr lang="en-US" sz="1200" kern="1200" dirty="0" smtClean="0">
                <a:solidFill>
                  <a:schemeClr val="tx1"/>
                </a:solidFill>
                <a:effectLst/>
                <a:latin typeface="Arial" charset="0"/>
                <a:ea typeface="ＭＳ Ｐゴシック" pitchFamily="1" charset="-128"/>
                <a:cs typeface="+mn-cs"/>
              </a:rPr>
              <a:t>- A policy prohibiting harassment and retaliation for raising nuclear safety concerns exists and is consistently enforced </a:t>
            </a:r>
            <a:r>
              <a:rPr lang="en-US" sz="1200" kern="1200" baseline="0" dirty="0" smtClean="0">
                <a:solidFill>
                  <a:schemeClr val="tx1"/>
                </a:solidFill>
                <a:effectLst/>
                <a:latin typeface="Arial" charset="0"/>
                <a:ea typeface="ＭＳ Ｐゴシック" pitchFamily="1" charset="-128"/>
                <a:cs typeface="+mn-cs"/>
              </a:rPr>
              <a:t> </a:t>
            </a:r>
            <a:r>
              <a:rPr lang="en-US" sz="1200" b="1" kern="1200" dirty="0" smtClean="0">
                <a:solidFill>
                  <a:schemeClr val="tx1"/>
                </a:solidFill>
                <a:effectLst/>
                <a:latin typeface="Arial" charset="0"/>
                <a:ea typeface="ＭＳ Ｐゴシック" pitchFamily="1" charset="-128"/>
                <a:cs typeface="+mn-cs"/>
              </a:rPr>
              <a:t>Accountability </a:t>
            </a:r>
            <a:r>
              <a:rPr lang="en-US" sz="1200" kern="1200" dirty="0" smtClean="0">
                <a:solidFill>
                  <a:schemeClr val="tx1"/>
                </a:solidFill>
                <a:effectLst/>
                <a:latin typeface="Arial" charset="0"/>
                <a:ea typeface="ＭＳ Ｐゴシック" pitchFamily="1" charset="-128"/>
                <a:cs typeface="+mn-cs"/>
              </a:rPr>
              <a:t>- Management defines the line of authority and responsibility for nuclear safety.  </a:t>
            </a:r>
          </a:p>
          <a:p>
            <a:r>
              <a:rPr lang="en-US" sz="1200" b="1" kern="1200" dirty="0" smtClean="0">
                <a:solidFill>
                  <a:schemeClr val="tx1"/>
                </a:solidFill>
                <a:effectLst/>
                <a:latin typeface="Arial" charset="0"/>
                <a:ea typeface="ＭＳ Ｐゴシック" pitchFamily="1" charset="-128"/>
                <a:cs typeface="+mn-cs"/>
              </a:rPr>
              <a:t>Continuous learning environment </a:t>
            </a:r>
            <a:r>
              <a:rPr lang="en-US" sz="1200" kern="1200" dirty="0" smtClean="0">
                <a:solidFill>
                  <a:schemeClr val="tx1"/>
                </a:solidFill>
                <a:effectLst/>
                <a:latin typeface="Arial" charset="0"/>
                <a:ea typeface="ＭＳ Ｐゴシック" pitchFamily="1" charset="-128"/>
                <a:cs typeface="+mn-cs"/>
              </a:rPr>
              <a:t>- A learning environment exists. </a:t>
            </a:r>
            <a:r>
              <a:rPr lang="en-US" sz="1200" kern="1200" baseline="0" dirty="0" smtClean="0">
                <a:solidFill>
                  <a:schemeClr val="tx1"/>
                </a:solidFill>
                <a:effectLst/>
                <a:latin typeface="Arial" charset="0"/>
                <a:ea typeface="ＭＳ Ｐゴシック" pitchFamily="1" charset="-128"/>
                <a:cs typeface="+mn-cs"/>
              </a:rPr>
              <a:t> </a:t>
            </a:r>
            <a:r>
              <a:rPr lang="en-US" sz="1200" b="1" kern="1200" dirty="0" smtClean="0">
                <a:solidFill>
                  <a:schemeClr val="tx1"/>
                </a:solidFill>
                <a:effectLst/>
                <a:latin typeface="Arial" charset="0"/>
                <a:ea typeface="ＭＳ Ｐゴシック" pitchFamily="1" charset="-128"/>
                <a:cs typeface="+mn-cs"/>
              </a:rPr>
              <a:t>Organizational change management</a:t>
            </a:r>
            <a:r>
              <a:rPr lang="en-US" sz="1200" b="0" kern="1200" baseline="0" dirty="0" smtClean="0">
                <a:solidFill>
                  <a:schemeClr val="tx1"/>
                </a:solidFill>
                <a:effectLst/>
                <a:latin typeface="Arial" charset="0"/>
                <a:ea typeface="ＭＳ Ｐゴシック" pitchFamily="1" charset="-128"/>
                <a:cs typeface="+mn-cs"/>
              </a:rPr>
              <a:t>   </a:t>
            </a:r>
            <a:r>
              <a:rPr lang="en-US" sz="1200" b="1" kern="1200" dirty="0" smtClean="0">
                <a:solidFill>
                  <a:schemeClr val="tx1"/>
                </a:solidFill>
                <a:effectLst/>
                <a:latin typeface="Arial" charset="0"/>
                <a:ea typeface="ＭＳ Ｐゴシック" pitchFamily="1" charset="-128"/>
                <a:cs typeface="+mn-cs"/>
              </a:rPr>
              <a:t>Safety policies </a:t>
            </a:r>
            <a:r>
              <a:rPr lang="en-US" sz="1200" kern="1200" dirty="0" smtClean="0">
                <a:solidFill>
                  <a:schemeClr val="tx1"/>
                </a:solidFill>
                <a:effectLst/>
                <a:latin typeface="Arial" charset="0"/>
                <a:ea typeface="ＭＳ Ｐゴシック" pitchFamily="1" charset="-128"/>
                <a:cs typeface="+mn-cs"/>
              </a:rPr>
              <a:t>- Safety policies and related training establish and reinforce that nuclear safety is an overriding priority.</a:t>
            </a:r>
          </a:p>
          <a:p>
            <a:pPr marL="0" marR="0" indent="0" algn="l" defTabSz="914400" rtl="0" eaLnBrk="0" fontAlgn="base" latinLnBrk="0" hangingPunct="0">
              <a:lnSpc>
                <a:spcPct val="100000"/>
              </a:lnSpc>
              <a:spcBef>
                <a:spcPct val="30000"/>
              </a:spcBef>
              <a:spcAft>
                <a:spcPct val="0"/>
              </a:spcAft>
              <a:buClrTx/>
              <a:buSzTx/>
              <a:buFont typeface="Arial" pitchFamily="34" charset="0"/>
              <a:buNone/>
              <a:tabLst/>
              <a:defRPr/>
            </a:pPr>
            <a:endParaRPr lang="en-US" dirty="0" smtClean="0"/>
          </a:p>
          <a:p>
            <a:pPr marL="0" marR="0" indent="0" algn="l" defTabSz="914400" rtl="0" eaLnBrk="0" fontAlgn="base" latinLnBrk="0" hangingPunct="0">
              <a:lnSpc>
                <a:spcPct val="100000"/>
              </a:lnSpc>
              <a:spcBef>
                <a:spcPct val="30000"/>
              </a:spcBef>
              <a:spcAft>
                <a:spcPct val="0"/>
              </a:spcAft>
              <a:buClrTx/>
              <a:buSzTx/>
              <a:buFont typeface="Arial" pitchFamily="34" charset="0"/>
              <a:buNone/>
              <a:tabLst/>
              <a:defRPr/>
            </a:pPr>
            <a:r>
              <a:rPr lang="en-US" dirty="0" smtClean="0"/>
              <a:t>                                                                                                                                                                                                                                                                                                                                                           </a:t>
            </a:r>
          </a:p>
          <a:p>
            <a:endParaRPr lang="en-US" dirty="0"/>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  We began this safety culture initiative</a:t>
            </a:r>
            <a:r>
              <a:rPr lang="en-US" baseline="0" dirty="0" smtClean="0"/>
              <a:t> dating back to February 2008 with:</a:t>
            </a:r>
            <a:br>
              <a:rPr lang="en-US" baseline="0" dirty="0" smtClean="0"/>
            </a:b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February 2008 COMGBJ-08-0001:</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dirty="0" smtClean="0"/>
              <a:t>Review reactor</a:t>
            </a:r>
            <a:r>
              <a:rPr lang="en-US" baseline="0" dirty="0" smtClean="0"/>
              <a:t> process (ROP)</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aseline="0" dirty="0" smtClean="0"/>
              <a:t>Include materials areas and Agreement States</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aseline="0" dirty="0" smtClean="0"/>
              <a:t>Consider security</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 typeface="Arial" pitchFamily="34" charset="0"/>
              <a:buNone/>
              <a:tabLst/>
              <a:defRPr/>
            </a:pPr>
            <a:r>
              <a:rPr lang="en-US" baseline="0" dirty="0" smtClean="0"/>
              <a:t>May 2009 SECY 09-0075:</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aseline="0" dirty="0" smtClean="0"/>
              <a:t>ROP is effective</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aseline="0" dirty="0" smtClean="0"/>
              <a:t>Plan to include materials areas and Agreement States</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aseline="0" dirty="0" smtClean="0"/>
              <a:t>One policy statement for both safety and security (stakeholder involvement in February 2009 workshop)</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 typeface="Arial" pitchFamily="34" charset="0"/>
              <a:buNone/>
              <a:tabLst/>
              <a:defRPr/>
            </a:pPr>
            <a:r>
              <a:rPr lang="en-US" baseline="0" dirty="0" smtClean="0"/>
              <a:t>October 2009 SRM:</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aseline="0" dirty="0" smtClean="0"/>
              <a:t>Publish one policy statement in the FRN</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aseline="0" dirty="0" smtClean="0"/>
              <a:t>Consider vendors and suppliers</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aseline="0" dirty="0" smtClean="0"/>
              <a:t>Comport terminology</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aseline="0" dirty="0" smtClean="0"/>
              <a:t>Engage broad range of stakeholders</a:t>
            </a:r>
            <a:r>
              <a:rPr lang="en-US" dirty="0" smtClean="0"/>
              <a:t>                                                                                                                                                                                                                                                                                                                                                                       </a:t>
            </a:r>
          </a:p>
          <a:p>
            <a:endParaRPr lang="en-US" dirty="0" smtClean="0"/>
          </a:p>
          <a:p>
            <a:pPr marL="0" marR="0" indent="0" algn="l" defTabSz="914400" rtl="0" eaLnBrk="0" fontAlgn="base" latinLnBrk="0" hangingPunct="0">
              <a:lnSpc>
                <a:spcPct val="100000"/>
              </a:lnSpc>
              <a:spcBef>
                <a:spcPct val="30000"/>
              </a:spcBef>
              <a:spcAft>
                <a:spcPct val="0"/>
              </a:spcAft>
              <a:buClrTx/>
              <a:buSzTx/>
              <a:buFont typeface="Arial" pitchFamily="34" charset="0"/>
              <a:buNone/>
              <a:tabLst/>
              <a:defRPr/>
            </a:pPr>
            <a:r>
              <a:rPr lang="en-US" dirty="0" smtClean="0"/>
              <a:t>                                                                                                                                                                                                                                                                                                                                                         </a:t>
            </a:r>
          </a:p>
          <a:p>
            <a:endParaRPr lang="en-US" dirty="0"/>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 We began this safety culture initiative</a:t>
            </a:r>
            <a:r>
              <a:rPr lang="en-US" baseline="0" dirty="0" smtClean="0"/>
              <a:t> dating back to February 2008 with:</a:t>
            </a:r>
            <a:br>
              <a:rPr lang="en-US" baseline="0" dirty="0" smtClean="0"/>
            </a:b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February 2008 COMGBJ-08-0001:</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dirty="0" smtClean="0"/>
              <a:t>Review reactor</a:t>
            </a:r>
            <a:r>
              <a:rPr lang="en-US" baseline="0" dirty="0" smtClean="0"/>
              <a:t> process (ROP)</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aseline="0" dirty="0" smtClean="0"/>
              <a:t>Include materials areas and Agreement States</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aseline="0" dirty="0" smtClean="0"/>
              <a:t>Consider security</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 typeface="Arial" pitchFamily="34" charset="0"/>
              <a:buNone/>
              <a:tabLst/>
              <a:defRPr/>
            </a:pPr>
            <a:r>
              <a:rPr lang="en-US" baseline="0" dirty="0" smtClean="0"/>
              <a:t>May 2009 SECY 09-0075:</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aseline="0" dirty="0" smtClean="0"/>
              <a:t>ROP is effective</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aseline="0" dirty="0" smtClean="0"/>
              <a:t>Plan to include materials areas and Agreement States</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aseline="0" dirty="0" smtClean="0"/>
              <a:t>One policy statement for both safety and security (stakeholder involvement in February 2009 workshop)</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 typeface="Arial" pitchFamily="34" charset="0"/>
              <a:buNone/>
              <a:tabLst/>
              <a:defRPr/>
            </a:pPr>
            <a:r>
              <a:rPr lang="en-US" baseline="0" dirty="0" smtClean="0"/>
              <a:t>October 2009 SRM:</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aseline="0" dirty="0" smtClean="0"/>
              <a:t>Publish one policy statement in the FRN</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aseline="0" dirty="0" smtClean="0"/>
              <a:t>Consider vendors and suppliers</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aseline="0" dirty="0" smtClean="0"/>
              <a:t>Comport terminology</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baseline="0" dirty="0" smtClean="0"/>
              <a:t>Engage broad range of stakeholders</a:t>
            </a:r>
            <a:r>
              <a:rPr lang="en-US" dirty="0" smtClean="0"/>
              <a:t>                                                                                                                                                                                                                                                                                                                                                                       </a:t>
            </a:r>
          </a:p>
          <a:p>
            <a:endParaRPr lang="en-US" dirty="0" smtClean="0"/>
          </a:p>
          <a:p>
            <a:pPr marL="0" marR="0" indent="0" algn="l" defTabSz="914400" rtl="0" eaLnBrk="0" fontAlgn="base" latinLnBrk="0" hangingPunct="0">
              <a:lnSpc>
                <a:spcPct val="100000"/>
              </a:lnSpc>
              <a:spcBef>
                <a:spcPct val="30000"/>
              </a:spcBef>
              <a:spcAft>
                <a:spcPct val="0"/>
              </a:spcAft>
              <a:buClrTx/>
              <a:buSzTx/>
              <a:buFont typeface="Arial" pitchFamily="34" charset="0"/>
              <a:buNone/>
              <a:tabLst/>
              <a:defRPr/>
            </a:pPr>
            <a:r>
              <a:rPr lang="en-US" dirty="0" smtClean="0"/>
              <a:t>                                                                                                                                                                                                                                                                                                                                                          </a:t>
            </a:r>
          </a:p>
          <a:p>
            <a:endParaRPr lang="en-US" dirty="0"/>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numerous outreach activities included:</a:t>
            </a:r>
          </a:p>
          <a:p>
            <a:endParaRPr lang="en-US" dirty="0" smtClean="0"/>
          </a:p>
          <a:p>
            <a:r>
              <a:rPr lang="en-US" dirty="0" smtClean="0"/>
              <a:t>Staff</a:t>
            </a:r>
            <a:r>
              <a:rPr lang="en-US" baseline="0" dirty="0" smtClean="0"/>
              <a:t> p</a:t>
            </a:r>
            <a:r>
              <a:rPr lang="en-US" dirty="0" smtClean="0"/>
              <a:t>ublished the draft</a:t>
            </a:r>
            <a:r>
              <a:rPr lang="en-US" baseline="0" dirty="0" smtClean="0"/>
              <a:t> SCPS, as directed by the Commission, in the November 2009 FRN for public comment.</a:t>
            </a:r>
          </a:p>
          <a:p>
            <a:endParaRPr lang="en-US" baseline="0" dirty="0" smtClean="0"/>
          </a:p>
          <a:p>
            <a:r>
              <a:rPr lang="en-US" baseline="0" dirty="0" smtClean="0"/>
              <a:t>Staff conducted a 3-day workshop with a panel of 16 stakeholders representing various regulated entities, as well as members of the public, resulting in  the development of a safety culture definition and traits describing safety culture in an effort to come to a common terminology.  </a:t>
            </a:r>
          </a:p>
          <a:p>
            <a:endParaRPr lang="en-US" baseline="0" dirty="0" smtClean="0"/>
          </a:p>
          <a:p>
            <a:r>
              <a:rPr lang="en-US" baseline="0" dirty="0" smtClean="0"/>
              <a:t>Staff spent time reaching out to stakeholders through various forums, such as speaking at industry conferences.  James Firth, FSME, will be providing details relates to these outreach activities later in this </a:t>
            </a:r>
            <a:r>
              <a:rPr lang="en-US" baseline="0" smtClean="0"/>
              <a:t>presentation.</a:t>
            </a:r>
          </a:p>
          <a:p>
            <a:endParaRPr lang="en-US" baseline="0" dirty="0" smtClean="0"/>
          </a:p>
          <a:p>
            <a:r>
              <a:rPr lang="en-US" baseline="0" dirty="0" smtClean="0"/>
              <a:t>With all of the input from the 3-day workshop as well as feedback from other outreach activities, the staff published a revised draft SCPS in the FR in September 2010 and held an additional one-day public meeting out west to obtain input through public comments and discussion.  </a:t>
            </a:r>
            <a:endParaRPr lang="en-US" dirty="0"/>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numerous outreach activities included:</a:t>
            </a:r>
          </a:p>
          <a:p>
            <a:endParaRPr lang="en-US" dirty="0" smtClean="0"/>
          </a:p>
          <a:p>
            <a:r>
              <a:rPr lang="en-US" dirty="0" smtClean="0"/>
              <a:t>Staff</a:t>
            </a:r>
            <a:r>
              <a:rPr lang="en-US" baseline="0" dirty="0" smtClean="0"/>
              <a:t> p</a:t>
            </a:r>
            <a:r>
              <a:rPr lang="en-US" dirty="0" smtClean="0"/>
              <a:t>ublished the draft</a:t>
            </a:r>
            <a:r>
              <a:rPr lang="en-US" baseline="0" dirty="0" smtClean="0"/>
              <a:t> SCPS, as directed by the Commission, in the November 2009 FRN for public comment.</a:t>
            </a:r>
          </a:p>
          <a:p>
            <a:endParaRPr lang="en-US" baseline="0" dirty="0" smtClean="0"/>
          </a:p>
          <a:p>
            <a:r>
              <a:rPr lang="en-US" baseline="0" dirty="0" smtClean="0"/>
              <a:t>Staff conducted a 3-day workshop with a panel of 16 stakeholders representing various regulated entities, as well as members of the public, resulting in  the development of a safety culture definition and traits describing safety culture in an effort to come to a common terminology.  </a:t>
            </a:r>
          </a:p>
          <a:p>
            <a:endParaRPr lang="en-US" baseline="0" dirty="0" smtClean="0"/>
          </a:p>
          <a:p>
            <a:r>
              <a:rPr lang="en-US" baseline="0" dirty="0" smtClean="0"/>
              <a:t>Staff spent time reaching out to stakeholders through various forums, such as speaking at industry conferences.  James Firth, FSME, will be providing details relates to these outreach activities later in this </a:t>
            </a:r>
            <a:r>
              <a:rPr lang="en-US" baseline="0" smtClean="0"/>
              <a:t>presentation.</a:t>
            </a:r>
          </a:p>
          <a:p>
            <a:endParaRPr lang="en-US" baseline="0" dirty="0" smtClean="0"/>
          </a:p>
          <a:p>
            <a:r>
              <a:rPr lang="en-US" baseline="0" dirty="0" smtClean="0"/>
              <a:t>With all of the input from the 3-day workshop as well as feedback from other outreach activities, the staff published a revised draft SCPS in the FR in September 2010 and held an additional one-day public meeting out west to obtain input through public comments and discussion.  </a:t>
            </a:r>
            <a:endParaRPr lang="en-US" dirty="0"/>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numerous outreach activities included:</a:t>
            </a:r>
          </a:p>
          <a:p>
            <a:r>
              <a:rPr lang="en-US" dirty="0" smtClean="0"/>
              <a:t>Staff</a:t>
            </a:r>
            <a:r>
              <a:rPr lang="en-US" baseline="0" dirty="0" smtClean="0"/>
              <a:t> p</a:t>
            </a:r>
            <a:r>
              <a:rPr lang="en-US" dirty="0" smtClean="0"/>
              <a:t>ublished the draft</a:t>
            </a:r>
            <a:r>
              <a:rPr lang="en-US" baseline="0" dirty="0" smtClean="0"/>
              <a:t> SCPS, as directed by the Commission, in the November 2009 FRN for public comment.</a:t>
            </a:r>
          </a:p>
          <a:p>
            <a:r>
              <a:rPr lang="en-US" baseline="0" dirty="0" smtClean="0"/>
              <a:t>Staff conducted a 3-day workshop with a panel of 16 stakeholders representing various regulated entities, as well as members of the public, resulting in  the development of a safety culture definition and traits describing safety culture in an effort to come to a common terminology.  </a:t>
            </a:r>
          </a:p>
          <a:p>
            <a:r>
              <a:rPr lang="en-US" baseline="0" dirty="0" smtClean="0"/>
              <a:t>Staff spent time reaching out to stakeholders through various forums, such as speaking at industry conferences.  James Firth, FSME, will be providing details relates to these outreach activities later in this presentation.</a:t>
            </a:r>
          </a:p>
          <a:p>
            <a:r>
              <a:rPr lang="en-US" baseline="0" dirty="0" smtClean="0"/>
              <a:t>With all of the input from the 3-day workshop as well as feedback from other outreach activities, the staff published a revised draft SCPS in the FR in September 2010 and held an additional one-day public meeting out west to obtain input through public comments and discussion.  </a:t>
            </a:r>
            <a:endParaRPr lang="en-US" dirty="0"/>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15</a:t>
            </a:fld>
            <a:endParaRPr lang="en-US" dirty="0"/>
          </a:p>
        </p:txBody>
      </p:sp>
    </p:spTree>
    <p:extLst>
      <p:ext uri="{BB962C8B-B14F-4D97-AF65-F5344CB8AC3E}">
        <p14:creationId xmlns:p14="http://schemas.microsoft.com/office/powerpoint/2010/main" val="38245690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1757" y="4410076"/>
            <a:ext cx="5121488" cy="4422774"/>
          </a:xfrm>
        </p:spPr>
        <p:txBody>
          <a:bodyPr>
            <a:normAutofit/>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sz="1200" dirty="0" smtClean="0"/>
              <a:t>Although the term “security” is not expressly included in the</a:t>
            </a:r>
            <a:r>
              <a:rPr lang="en-US" sz="1200" baseline="0" dirty="0" smtClean="0"/>
              <a:t> </a:t>
            </a:r>
            <a:r>
              <a:rPr lang="en-US" sz="1200" dirty="0" smtClean="0"/>
              <a:t>traits, safety and security are the primary pillars of the NRC’s regulatory mission.  Consequently, consideration of both safety and security issues, commensurate with their significance, is an underlying principle of this Statement of Policy. </a:t>
            </a:r>
            <a:endParaRPr lang="en-US" sz="1200" dirty="0" smtClean="0">
              <a:cs typeface="Arial" charset="0"/>
            </a:endParaRPr>
          </a:p>
          <a:p>
            <a:endParaRPr lang="en-US" sz="1200" kern="1200" dirty="0" smtClean="0">
              <a:solidFill>
                <a:schemeClr val="tx1"/>
              </a:solidFill>
              <a:latin typeface="Arial" charset="0"/>
              <a:ea typeface="ＭＳ Ｐゴシック" pitchFamily="1" charset="-128"/>
              <a:cs typeface="+mn-cs"/>
            </a:endParaRPr>
          </a:p>
          <a:p>
            <a:endParaRPr lang="en-US" baseline="0" dirty="0" smtClean="0"/>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1" indent="-342900" algn="l" eaLnBrk="1" hangingPunct="1">
              <a:buNone/>
            </a:pPr>
            <a:r>
              <a:rPr lang="en-US" i="0" dirty="0" smtClean="0">
                <a:latin typeface="Trebuchet MS" pitchFamily="34" charset="0"/>
                <a:cs typeface="Arial" charset="0"/>
              </a:rPr>
              <a:t>“The Commission expects that all individuals and organizations performing regulated activities will take the steps necessary to promote a positive safety culture by fostering these traits as they apply to their organizational environments.”</a:t>
            </a:r>
          </a:p>
          <a:p>
            <a:pPr marL="342900" lvl="1" indent="-342900" algn="l" eaLnBrk="1" hangingPunct="1">
              <a:buNone/>
            </a:pPr>
            <a:endParaRPr lang="en-US" i="0" dirty="0" smtClean="0">
              <a:latin typeface="Trebuchet MS" pitchFamily="34" charset="0"/>
              <a:cs typeface="Arial" charset="0"/>
            </a:endParaRPr>
          </a:p>
          <a:p>
            <a:endParaRPr lang="en-US" i="0" dirty="0"/>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rebuchet MS" pitchFamily="34" charset="0"/>
                <a:cs typeface="Arial" charset="0"/>
              </a:rPr>
              <a:t>Statement of Policy Applicability</a:t>
            </a:r>
          </a:p>
          <a:p>
            <a:endParaRPr lang="en-US" sz="1200" dirty="0" smtClean="0">
              <a:latin typeface="Trebuchet MS" pitchFamily="34" charset="0"/>
              <a:cs typeface="Arial" charset="0"/>
            </a:endParaRPr>
          </a:p>
          <a:p>
            <a:pPr marL="342900" lvl="1" indent="-342900">
              <a:buFont typeface="Arial" pitchFamily="34" charset="0"/>
              <a:buChar char="•"/>
            </a:pPr>
            <a:r>
              <a:rPr lang="en-US" sz="1200" dirty="0" smtClean="0">
                <a:latin typeface="Trebuchet MS" pitchFamily="34" charset="0"/>
                <a:cs typeface="Arial" charset="0"/>
              </a:rPr>
              <a:t>Licensees</a:t>
            </a:r>
          </a:p>
          <a:p>
            <a:pPr marL="342900" lvl="1" indent="-342900">
              <a:buFont typeface="Arial" pitchFamily="34" charset="0"/>
              <a:buChar char="•"/>
            </a:pPr>
            <a:r>
              <a:rPr lang="en-US" sz="1200" dirty="0" smtClean="0">
                <a:latin typeface="Trebuchet MS" pitchFamily="34" charset="0"/>
                <a:cs typeface="Arial" charset="0"/>
              </a:rPr>
              <a:t>Certificate Holders</a:t>
            </a:r>
          </a:p>
          <a:p>
            <a:pPr marL="342900" lvl="1" indent="-342900">
              <a:buFont typeface="Arial" pitchFamily="34" charset="0"/>
              <a:buChar char="•"/>
            </a:pPr>
            <a:r>
              <a:rPr lang="en-US" sz="1200" dirty="0" smtClean="0">
                <a:latin typeface="Trebuchet MS" pitchFamily="34" charset="0"/>
                <a:cs typeface="Arial" charset="0"/>
              </a:rPr>
              <a:t>Permit Holders</a:t>
            </a:r>
          </a:p>
          <a:p>
            <a:pPr marL="342900" lvl="1" indent="-342900">
              <a:buFont typeface="Arial" pitchFamily="34" charset="0"/>
              <a:buChar char="•"/>
            </a:pPr>
            <a:r>
              <a:rPr lang="en-US" sz="1200" dirty="0" smtClean="0">
                <a:latin typeface="Trebuchet MS" pitchFamily="34" charset="0"/>
                <a:cs typeface="Arial" charset="0"/>
              </a:rPr>
              <a:t>Authorization Holders</a:t>
            </a:r>
          </a:p>
          <a:p>
            <a:pPr marL="342900" lvl="1" indent="-342900">
              <a:buFont typeface="Arial" pitchFamily="34" charset="0"/>
              <a:buChar char="•"/>
            </a:pPr>
            <a:r>
              <a:rPr lang="en-US" sz="1200" dirty="0" smtClean="0">
                <a:latin typeface="Trebuchet MS" pitchFamily="34" charset="0"/>
                <a:cs typeface="Arial" charset="0"/>
              </a:rPr>
              <a:t>Holders of QA Program Approvals</a:t>
            </a:r>
          </a:p>
          <a:p>
            <a:pPr marL="342900" lvl="1" indent="-342900">
              <a:buFont typeface="Arial" pitchFamily="34" charset="0"/>
              <a:buChar char="•"/>
            </a:pPr>
            <a:r>
              <a:rPr lang="en-US" sz="1200" dirty="0" smtClean="0">
                <a:latin typeface="Trebuchet MS" pitchFamily="34" charset="0"/>
                <a:cs typeface="Arial" charset="0"/>
              </a:rPr>
              <a:t>Applicants</a:t>
            </a:r>
            <a:endParaRPr lang="en-US" sz="1200" dirty="0" smtClean="0">
              <a:latin typeface="Trebuchet MS" pitchFamily="34" charset="0"/>
            </a:endParaRPr>
          </a:p>
          <a:p>
            <a:pPr marL="342900" lvl="1" indent="-342900">
              <a:buFont typeface="Arial" pitchFamily="34" charset="0"/>
              <a:buChar char="•"/>
            </a:pPr>
            <a:r>
              <a:rPr lang="en-US" sz="1200" dirty="0" smtClean="0">
                <a:latin typeface="Trebuchet MS" pitchFamily="34" charset="0"/>
                <a:cs typeface="Arial" charset="0"/>
              </a:rPr>
              <a:t>Vendors and Suppliers of Safety-Related Components</a:t>
            </a:r>
          </a:p>
          <a:p>
            <a:endParaRPr lang="en-US" sz="1200" dirty="0" smtClean="0">
              <a:latin typeface="Trebuchet MS" pitchFamily="34" charset="0"/>
              <a:cs typeface="Arial" charset="0"/>
            </a:endParaRPr>
          </a:p>
          <a:p>
            <a:endParaRPr lang="en-US" sz="1200" dirty="0" smtClean="0">
              <a:latin typeface="Trebuchet MS" pitchFamily="34" charset="0"/>
              <a:cs typeface="Arial" charset="0"/>
            </a:endParaRPr>
          </a:p>
          <a:p>
            <a:endParaRPr lang="en-US" sz="1200" dirty="0"/>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01700" y="4260850"/>
            <a:ext cx="5121488" cy="4876800"/>
          </a:xfrm>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0" dirty="0" smtClean="0"/>
              <a:t>Experience has shown that certain personal and organizational traits are present in a positive safety culture.  A trait, in this case, is a pattern of thinking, feeling, and behaving that emphasizes safety, particularly in goal conflict situations, e.g., production vs. safety, schedule vs. safety, and cost of the effort vs. safety. </a:t>
            </a:r>
            <a:endParaRPr lang="en-US" sz="1200" i="0" dirty="0" smtClean="0">
              <a:latin typeface="Trebuchet MS" pitchFamily="34" charset="0"/>
              <a:cs typeface="Arial" charset="0"/>
            </a:endParaRPr>
          </a:p>
          <a:p>
            <a:r>
              <a:rPr lang="en-US" sz="1200" i="0" dirty="0" smtClean="0">
                <a:latin typeface="Trebuchet MS" pitchFamily="34" charset="0"/>
                <a:cs typeface="Arial" charset="0"/>
              </a:rPr>
              <a:t>Stipulation on Traits (from</a:t>
            </a:r>
            <a:r>
              <a:rPr lang="en-US" sz="1200" i="0" baseline="0" dirty="0" smtClean="0">
                <a:latin typeface="Trebuchet MS" pitchFamily="34" charset="0"/>
                <a:cs typeface="Arial" charset="0"/>
              </a:rPr>
              <a:t> the Statement of Policy”</a:t>
            </a:r>
            <a:endParaRPr lang="en-US" sz="1200" i="0" dirty="0" smtClean="0">
              <a:latin typeface="Trebuchet MS" pitchFamily="34" charset="0"/>
              <a:cs typeface="Arial" charset="0"/>
            </a:endParaRPr>
          </a:p>
          <a:p>
            <a:endParaRPr lang="en-US" sz="1200" i="0" dirty="0" smtClean="0">
              <a:latin typeface="Trebuchet MS" pitchFamily="34" charset="0"/>
              <a:cs typeface="Arial" charset="0"/>
            </a:endParaRPr>
          </a:p>
          <a:p>
            <a:pPr marL="0" lvl="1" defTabSz="914400" eaLnBrk="0" fontAlgn="base" hangingPunct="0">
              <a:spcBef>
                <a:spcPct val="30000"/>
              </a:spcBef>
              <a:spcAft>
                <a:spcPct val="0"/>
              </a:spcAft>
              <a:defRPr/>
            </a:pPr>
            <a:r>
              <a:rPr lang="en-US" sz="1200" i="0" dirty="0" smtClean="0">
                <a:latin typeface="Trebuchet MS" pitchFamily="34" charset="0"/>
                <a:cs typeface="Arial" charset="0"/>
              </a:rPr>
              <a:t>“</a:t>
            </a:r>
            <a:r>
              <a:rPr lang="en-US" sz="1200" i="0" dirty="0" smtClean="0">
                <a:latin typeface="Trebuchet MS" pitchFamily="34" charset="0"/>
              </a:rPr>
              <a:t>There may be traits not included in this Statement of Policy that are also important in a positive safety culture.”</a:t>
            </a:r>
          </a:p>
          <a:p>
            <a:pPr marL="0" lvl="1" defTabSz="914400" eaLnBrk="0" fontAlgn="base" hangingPunct="0">
              <a:spcBef>
                <a:spcPct val="30000"/>
              </a:spcBef>
              <a:spcAft>
                <a:spcPct val="0"/>
              </a:spcAft>
              <a:defRPr/>
            </a:pPr>
            <a:endParaRPr lang="en-US" sz="1200" i="0" dirty="0" smtClean="0">
              <a:latin typeface="Trebuchet MS" pitchFamily="34" charset="0"/>
            </a:endParaRPr>
          </a:p>
          <a:p>
            <a:pPr marL="0" lvl="1" defTabSz="914400" eaLnBrk="0" fontAlgn="base" hangingPunct="0">
              <a:spcBef>
                <a:spcPct val="30000"/>
              </a:spcBef>
              <a:spcAft>
                <a:spcPct val="0"/>
              </a:spcAft>
              <a:defRPr/>
            </a:pPr>
            <a:r>
              <a:rPr lang="en-US" sz="1200" i="0" dirty="0" smtClean="0">
                <a:latin typeface="Trebuchet MS" pitchFamily="34" charset="0"/>
              </a:rPr>
              <a:t>“It should also be noted that these traits are not necessarily </a:t>
            </a:r>
            <a:r>
              <a:rPr lang="en-US" sz="1200" i="0" dirty="0" err="1" smtClean="0">
                <a:latin typeface="Trebuchet MS" pitchFamily="34" charset="0"/>
              </a:rPr>
              <a:t>inspectable</a:t>
            </a:r>
            <a:r>
              <a:rPr lang="en-US" sz="1200" i="0" dirty="0" smtClean="0">
                <a:latin typeface="Trebuchet MS" pitchFamily="34" charset="0"/>
              </a:rPr>
              <a:t> and were not developed for that purpose.” </a:t>
            </a:r>
            <a:endParaRPr lang="en-US" sz="1200" i="0" dirty="0">
              <a:latin typeface="Trebuchet MS" pitchFamily="34" charset="0"/>
              <a:cs typeface="Arial" charset="0"/>
            </a:endParaRPr>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01700" y="4260850"/>
            <a:ext cx="5121488" cy="4876800"/>
          </a:xfrm>
        </p:spPr>
        <p:txBody>
          <a:bodyPr>
            <a:normAutofit/>
          </a:bodyPr>
          <a:lstStyle/>
          <a:p>
            <a:endParaRPr lang="en-US" sz="2800" dirty="0"/>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endParaRPr lang="en-US" smtClean="0"/>
          </a:p>
        </p:txBody>
      </p:sp>
      <p:sp>
        <p:nvSpPr>
          <p:cNvPr id="40964" name="Slide Number Placeholder 3"/>
          <p:cNvSpPr>
            <a:spLocks noGrp="1"/>
          </p:cNvSpPr>
          <p:nvPr>
            <p:ph type="sldNum" sz="quarter" idx="5"/>
          </p:nvPr>
        </p:nvSpPr>
        <p:spPr>
          <a:noFill/>
        </p:spPr>
        <p:txBody>
          <a:bodyPr/>
          <a:lstStyle/>
          <a:p>
            <a:pPr defTabSz="928250"/>
            <a:fld id="{D1A1718E-B368-4E2A-AF17-8EF700DA81E2}" type="slidenum">
              <a:rPr lang="en-US" smtClean="0"/>
              <a:pPr defTabSz="928250"/>
              <a:t>28</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28250"/>
            <a:fld id="{5BA5FFC1-5DF4-4E6B-9911-1779EB9980AB}" type="slidenum">
              <a:rPr lang="en-US" smtClean="0"/>
              <a:pPr defTabSz="928250"/>
              <a:t>3</a:t>
            </a:fld>
            <a:endParaRPr lang="en-US" dirty="0"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pPr defTabSz="928250"/>
            <a:fld id="{B4DF83B1-754E-4137-BF1D-89A75D9A26DD}" type="slidenum">
              <a:rPr lang="en-US" smtClean="0"/>
              <a:pPr defTabSz="928250"/>
              <a:t>4</a:t>
            </a:fld>
            <a:endParaRPr lang="en-US" dirty="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r>
              <a:rPr lang="en-US" smtClean="0"/>
              <a:t> </a:t>
            </a:r>
          </a:p>
        </p:txBody>
      </p:sp>
      <p:sp>
        <p:nvSpPr>
          <p:cNvPr id="28676" name="Slide Number Placeholder 3"/>
          <p:cNvSpPr>
            <a:spLocks noGrp="1"/>
          </p:cNvSpPr>
          <p:nvPr>
            <p:ph type="sldNum" sz="quarter" idx="5"/>
          </p:nvPr>
        </p:nvSpPr>
        <p:spPr>
          <a:noFill/>
        </p:spPr>
        <p:txBody>
          <a:bodyPr/>
          <a:lstStyle/>
          <a:p>
            <a:pPr defTabSz="928250"/>
            <a:fld id="{9F71FAED-37A8-4A40-B4D3-E2FA69F6D832}" type="slidenum">
              <a:rPr lang="en-US" smtClean="0"/>
              <a:pPr defTabSz="928250"/>
              <a:t>5</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Reactor</a:t>
            </a:r>
            <a:r>
              <a:rPr lang="en-US" baseline="0" dirty="0" smtClean="0"/>
              <a:t> Safety:  Initiating Events -&gt; Mitigating Systems -&gt; Barrier Integrity    Emergency Preparedness</a:t>
            </a:r>
          </a:p>
          <a:p>
            <a:endParaRPr lang="en-US" baseline="0" dirty="0" smtClean="0"/>
          </a:p>
          <a:p>
            <a:r>
              <a:rPr lang="en-US" baseline="0" dirty="0" smtClean="0"/>
              <a:t>Radiation Safety:  Public Rad Safety   Occupational Rad Safety</a:t>
            </a:r>
          </a:p>
          <a:p>
            <a:endParaRPr lang="en-US" baseline="0" dirty="0" smtClean="0"/>
          </a:p>
          <a:p>
            <a:r>
              <a:rPr lang="en-US" baseline="0" dirty="0" smtClean="0"/>
              <a:t>Safeguards: Security</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pPr>
              <a:defRPr/>
            </a:pPr>
            <a:fld id="{400709D9-EAEA-4484-B7C6-4D97F4FF0874}"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9" descr="9in-color-bl-nrc-logo"/>
          <p:cNvPicPr>
            <a:picLocks noChangeAspect="1" noChangeArrowheads="1"/>
          </p:cNvPicPr>
          <p:nvPr userDrawn="1"/>
        </p:nvPicPr>
        <p:blipFill>
          <a:blip r:embed="rId2" cstate="print"/>
          <a:srcRect/>
          <a:stretch>
            <a:fillRect/>
          </a:stretch>
        </p:blipFill>
        <p:spPr bwMode="auto">
          <a:xfrm>
            <a:off x="2895600" y="152400"/>
            <a:ext cx="3352800" cy="1350963"/>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Date Placeholder 3"/>
          <p:cNvSpPr>
            <a:spLocks noGrp="1"/>
          </p:cNvSpPr>
          <p:nvPr>
            <p:ph type="dt" sz="half" idx="10"/>
          </p:nvPr>
        </p:nvSpPr>
        <p:spPr/>
        <p:txBody>
          <a:bodyPr/>
          <a:lstStyle>
            <a:lvl1pPr>
              <a:defRPr/>
            </a:lvl1pPr>
          </a:lstStyle>
          <a:p>
            <a:pPr>
              <a:defRPr/>
            </a:pPr>
            <a:fld id="{003F59E3-DDEA-4C8A-B9EC-6C9553601336}" type="datetime1">
              <a:rPr lang="en-US" smtClean="0"/>
              <a:pPr>
                <a:defRPr/>
              </a:pPr>
              <a:t>2/10/11</a:t>
            </a:fld>
            <a:endParaRPr lang="en-US" dirty="0"/>
          </a:p>
        </p:txBody>
      </p:sp>
      <p:sp>
        <p:nvSpPr>
          <p:cNvPr id="6" name="Footer Placeholder 4"/>
          <p:cNvSpPr>
            <a:spLocks noGrp="1"/>
          </p:cNvSpPr>
          <p:nvPr>
            <p:ph type="ftr" sz="quarter" idx="11"/>
          </p:nvPr>
        </p:nvSpPr>
        <p:spPr/>
        <p:txBody>
          <a:bodyPr/>
          <a:lstStyle>
            <a:lvl1pPr>
              <a:defRPr dirty="0"/>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C28132E0-5BA7-4355-9F37-BC994C09C3FB}"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BD660C8-7B88-483A-AAAA-E96658907E4D}" type="datetime1">
              <a:rPr lang="en-US" smtClean="0"/>
              <a:pPr>
                <a:defRPr/>
              </a:pPr>
              <a:t>2/10/11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C0B8E80-79A5-4DE9-8880-47BAD4DF777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139FF6E-CE3D-4359-9F9A-C5F203D956BC}" type="datetime1">
              <a:rPr lang="en-US" smtClean="0"/>
              <a:pPr>
                <a:defRPr/>
              </a:pPr>
              <a:t>2/10/11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983E81F-B06D-4507-847A-F36290EAAB58}"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8077200" cy="685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33400" y="2209800"/>
            <a:ext cx="8077200" cy="4267200"/>
          </a:xfrm>
        </p:spPr>
        <p:txBody>
          <a:bodyPr/>
          <a:lstStyle/>
          <a:p>
            <a:pPr lvl="0"/>
            <a:endParaRPr lang="en-US" noProof="0" smtClean="0"/>
          </a:p>
        </p:txBody>
      </p:sp>
      <p:sp>
        <p:nvSpPr>
          <p:cNvPr id="4" name="Rectangle 6"/>
          <p:cNvSpPr>
            <a:spLocks noGrp="1" noChangeArrowheads="1"/>
          </p:cNvSpPr>
          <p:nvPr>
            <p:ph type="sldNum" sz="quarter" idx="10"/>
          </p:nvPr>
        </p:nvSpPr>
        <p:spPr>
          <a:ln/>
        </p:spPr>
        <p:txBody>
          <a:bodyPr/>
          <a:lstStyle>
            <a:lvl1pPr>
              <a:defRPr/>
            </a:lvl1pPr>
          </a:lstStyle>
          <a:p>
            <a:pPr>
              <a:defRPr/>
            </a:pPr>
            <a:fld id="{7D34938A-8C58-4BE6-A8A3-1D843202306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D1D6833-1256-4593-83CE-1ADA09450C03}" type="datetime1">
              <a:rPr lang="en-US" smtClean="0"/>
              <a:pPr>
                <a:defRPr/>
              </a:pPr>
              <a:t>2/10/11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C35575D-9350-4A51-B76A-10CFDD34992A}"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491920A-B3DA-49A2-A2DB-7AFD2D277BF4}" type="datetime1">
              <a:rPr lang="en-US" smtClean="0"/>
              <a:pPr>
                <a:defRPr/>
              </a:pPr>
              <a:t>2/10/11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D3B9DC9-A7E0-4EF8-B789-2F5719C5DC4E}"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5A729E4-2554-4459-A278-83860431C5E7}" type="datetime1">
              <a:rPr lang="en-US" smtClean="0"/>
              <a:pPr>
                <a:defRPr/>
              </a:pPr>
              <a:t>2/10/11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F6BD7FC-770E-48E0-8FBF-690498640157}"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C49FB8F-446C-408C-A9ED-FC6B25FA5B02}" type="datetime1">
              <a:rPr lang="en-US" smtClean="0"/>
              <a:pPr>
                <a:defRPr/>
              </a:pPr>
              <a:t>2/10/11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DCB6F870-E9D6-4F54-95AA-55303EDB20F8}"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429528E-D206-4FE4-B14D-120C6C998EF4}" type="datetime1">
              <a:rPr lang="en-US" smtClean="0"/>
              <a:pPr>
                <a:defRPr/>
              </a:pPr>
              <a:t>2/10/11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B840FDC0-88A7-42B8-9A0B-FCB1CE651565}"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281EB1D-B860-449A-8AA3-1E55C2CA830B}" type="datetime1">
              <a:rPr lang="en-US" smtClean="0"/>
              <a:pPr>
                <a:defRPr/>
              </a:pPr>
              <a:t>2/10/11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BB861988-5B9B-4D43-827C-23F1DDCFCAEE}"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242FAF9-48BF-4C45-9EBD-3CE8385B7AE1}" type="datetime1">
              <a:rPr lang="en-US" smtClean="0"/>
              <a:pPr>
                <a:defRPr/>
              </a:pPr>
              <a:t>2/10/11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FE047409-A3D8-4ECC-A1F8-BA5DBF7AE809}"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E4B256F-55BD-43B2-A560-44D156F6AD7E}" type="datetime1">
              <a:rPr lang="en-US" smtClean="0"/>
              <a:pPr>
                <a:defRPr/>
              </a:pPr>
              <a:t>2/10/11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89A4B5B-4C9F-4AC1-A326-AE493228C02A}"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6092087-7560-490F-9FB6-5EE9FE52315A}" type="datetime1">
              <a:rPr lang="en-US" smtClean="0"/>
              <a:pPr>
                <a:defRPr/>
              </a:pPr>
              <a:t>2/10/11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EE1A8DD-E6C1-4320-A918-6DF1D11CFD46}"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C25D5AB-7F16-40AE-8A56-FBEEC86D5AE0}" type="datetime1">
              <a:rPr lang="en-US" smtClean="0"/>
              <a:pPr>
                <a:defRPr/>
              </a:pPr>
              <a:t>2/10/11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C03A8807-907F-424F-BAB2-DF4BAC36A689}"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F40BE27-C009-48AD-9255-2B37BE89D6E1}" type="datetime1">
              <a:rPr lang="en-US" smtClean="0"/>
              <a:pPr>
                <a:defRPr/>
              </a:pPr>
              <a:t>2/10/11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EC3EC39-A8E6-463E-8AB5-F66CE6144D4C}" type="slidenum">
              <a:rPr lang="en-US"/>
              <a:pPr>
                <a:defRPr/>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4D8AB7C-EE23-4CA6-BEB9-45404F87FDDC}" type="datetime1">
              <a:rPr lang="en-US" smtClean="0"/>
              <a:pPr>
                <a:defRPr/>
              </a:pPr>
              <a:t>2/10/11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BD14AD8-2937-476D-8306-D04F599E10C9}" type="slidenum">
              <a:rPr lang="en-US"/>
              <a:pPr>
                <a:defRPr/>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5B0D3E8-8DF2-42C5-98E2-220DF78791C0}" type="datetime1">
              <a:rPr lang="en-US" smtClean="0"/>
              <a:pPr>
                <a:defRPr/>
              </a:pPr>
              <a:t>2/10/11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6516835-29E9-4F05-BA95-4F39E0B69FE3}" type="slidenum">
              <a:rPr lang="en-US"/>
              <a:pPr>
                <a:defRPr/>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8E0C855-0673-4A53-AD04-AB43614E0C4B}" type="datetime1">
              <a:rPr lang="en-US" smtClean="0"/>
              <a:pPr>
                <a:defRPr/>
              </a:pPr>
              <a:t>2/10/11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F62365B-824A-4240-ABB4-44A3B1C14C28}" type="slidenum">
              <a:rPr lang="en-US"/>
              <a:pPr>
                <a:defRPr/>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CEA564F-7D65-4F23-AD34-53E0EADB2FBC}" type="datetime1">
              <a:rPr lang="en-US" smtClean="0"/>
              <a:pPr>
                <a:defRPr/>
              </a:pPr>
              <a:t>2/10/11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0E598D8-458A-44AA-B55A-8DB4CCB6490B}" type="slidenum">
              <a:rPr lang="en-US"/>
              <a:pPr>
                <a:defRPr/>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2E1AFF3-61CB-4812-A22D-ED6285E0C8FF}" type="datetime1">
              <a:rPr lang="en-US" smtClean="0"/>
              <a:pPr>
                <a:defRPr/>
              </a:pPr>
              <a:t>2/10/11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6968A80-2E72-4637-B7B8-BBBD7D6EB40D}" type="slidenum">
              <a:rPr lang="en-US"/>
              <a:pPr>
                <a:defRPr/>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FAABDA9-098E-4745-8FA4-8F0BDF771D47}" type="datetime1">
              <a:rPr lang="en-US" smtClean="0"/>
              <a:pPr>
                <a:defRPr/>
              </a:pPr>
              <a:t>2/10/11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0F1709FC-E8BE-49F8-A7FE-CC64E508387F}" type="slidenum">
              <a:rPr lang="en-US"/>
              <a:pPr>
                <a:defRPr/>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CE11FD0-9327-40EB-8B53-3C3E25D3E15D}" type="datetime1">
              <a:rPr lang="en-US" smtClean="0"/>
              <a:pPr>
                <a:defRPr/>
              </a:pPr>
              <a:t>2/10/11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A07C0633-D4C7-4EDA-8D32-5721364A3F5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332EA0D-13B0-4570-95F6-184DDE507E09}" type="datetime1">
              <a:rPr lang="en-US" smtClean="0"/>
              <a:pPr>
                <a:defRPr/>
              </a:pPr>
              <a:t>2/10/11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1888484-E5E4-44E2-8004-D84CDD3CCBDC}"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541286C-2F82-4C51-9EDF-D873EEC5D141}" type="datetime1">
              <a:rPr lang="en-US" smtClean="0"/>
              <a:pPr>
                <a:defRPr/>
              </a:pPr>
              <a:t>2/10/11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431D0477-D101-4873-B8E2-E20924557FAD}" type="slidenum">
              <a:rPr lang="en-US"/>
              <a:pPr>
                <a:defRPr/>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CD26E73-0EB6-4245-A9FA-9E26C0964405}" type="datetime1">
              <a:rPr lang="en-US" smtClean="0"/>
              <a:pPr>
                <a:defRPr/>
              </a:pPr>
              <a:t>2/10/11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7C4F828-B6AC-4838-94E2-F366BAFAD1DA}" type="slidenum">
              <a:rPr lang="en-US"/>
              <a:pPr>
                <a:defRPr/>
              </a:pPr>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A0B6F6-549F-4067-BD31-982DB2F6985D}" type="datetime1">
              <a:rPr lang="en-US" smtClean="0"/>
              <a:pPr>
                <a:defRPr/>
              </a:pPr>
              <a:t>2/10/11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347DAEA-2741-465D-82A1-C8C1FCA83AA1}" type="slidenum">
              <a:rPr lang="en-US"/>
              <a:pPr>
                <a:defRPr/>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5C0816A-3738-4A7C-8E12-3FBCA8DBEF9F}" type="datetime1">
              <a:rPr lang="en-US" smtClean="0"/>
              <a:pPr>
                <a:defRPr/>
              </a:pPr>
              <a:t>2/10/11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F6F394B-75E4-46C7-B1A1-A3F618DF3A18}" type="slidenum">
              <a:rPr lang="en-US"/>
              <a:pPr>
                <a:defRPr/>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258ED95-6360-497C-BEE0-4023F505777E}" type="datetime1">
              <a:rPr lang="en-US" smtClean="0"/>
              <a:pPr>
                <a:defRPr/>
              </a:pPr>
              <a:t>2/10/11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A347533-03B9-46F7-B38F-096A006C0B7A}"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31A8674-C3C6-4E7E-A524-7B3D025AFD9D}" type="datetime1">
              <a:rPr lang="en-US" smtClean="0"/>
              <a:pPr>
                <a:defRPr/>
              </a:pPr>
              <a:t>2/10/11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90AFAFC-DB89-491B-89F2-A3549AC21B2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9C064C0-45A7-49A5-9368-2C03CDEFB414}" type="datetime1">
              <a:rPr lang="en-US" smtClean="0"/>
              <a:pPr>
                <a:defRPr/>
              </a:pPr>
              <a:t>2/10/11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1304BD2F-6AEB-45D3-82C9-6A8866FC5A69}"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184BC21-BCE2-4D7A-B667-87D6C8B7880F}" type="datetime1">
              <a:rPr lang="en-US" smtClean="0"/>
              <a:pPr>
                <a:defRPr/>
              </a:pPr>
              <a:t>2/10/11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362774F9-FB2A-4524-93BA-550AF239E44D}"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9D1986C-9D49-4696-881C-43EC516CA5C3}" type="datetime1">
              <a:rPr lang="en-US" smtClean="0"/>
              <a:pPr>
                <a:defRPr/>
              </a:pPr>
              <a:t>2/10/11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049D20A4-945A-4C10-A52C-BDE49E8D538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C64A934-DC8B-4D0D-A390-5E638EB537E3}" type="datetime1">
              <a:rPr lang="en-US" smtClean="0"/>
              <a:pPr>
                <a:defRPr/>
              </a:pPr>
              <a:t>2/10/11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2E5376F-CF06-4B1F-A13D-2B609DACA1D4}"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216636D-3122-4BD1-B35F-60777045A1B3}" type="datetime1">
              <a:rPr lang="en-US" smtClean="0"/>
              <a:pPr>
                <a:defRPr/>
              </a:pPr>
              <a:t>2/10/11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016B8F2-1688-4770-B1C0-6EB84844CF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4.xml"/><Relationship Id="rId12" Type="http://schemas.openxmlformats.org/officeDocument/2006/relationships/theme" Target="../theme/theme3.xml"/><Relationship Id="rId1" Type="http://schemas.openxmlformats.org/officeDocument/2006/relationships/slideLayout" Target="../slideLayouts/slideLayout24.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33400" y="634047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3B5845B-122C-4F90-9230-35E5032D838D}" type="datetime1">
              <a:rPr lang="en-US" smtClean="0"/>
              <a:pPr>
                <a:defRPr/>
              </a:pPr>
              <a:t>2/10/11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dirty="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FCB4F03-D4F8-43C3-8873-CF00F7DBDBA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63"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64"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D081DA2-E171-4380-84D5-3BC4967F44C9}" type="datetime1">
              <a:rPr lang="en-US" smtClean="0"/>
              <a:pPr>
                <a:defRPr/>
              </a:pPr>
              <a:t>2/10/11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dirty="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53CA2DD-4EE4-4CEE-8663-B678D6E63D18}"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03FC4A7-20F0-4895-A6C9-4B59DADDAF75}" type="datetime1">
              <a:rPr lang="en-US" smtClean="0"/>
              <a:pPr>
                <a:defRPr/>
              </a:pPr>
              <a:t>2/10/11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dirty="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961D07E-3A21-4185-8AB3-DA83DCE1F0E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 Id="rId3"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6.xml"/><Relationship Id="rId3"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7.xml"/><Relationship Id="rId3"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352550"/>
            <a:ext cx="7772400" cy="2076450"/>
          </a:xfrm>
        </p:spPr>
        <p:txBody>
          <a:bodyPr/>
          <a:lstStyle/>
          <a:p>
            <a:r>
              <a:rPr lang="en-US" b="1" dirty="0" smtClean="0">
                <a:latin typeface="Trebuchet MS" pitchFamily="34" charset="0"/>
              </a:rPr>
              <a:t>Proposed NRC Safety Culture Policy Statement</a:t>
            </a:r>
          </a:p>
        </p:txBody>
      </p:sp>
      <p:sp>
        <p:nvSpPr>
          <p:cNvPr id="5123" name="Rectangle 3"/>
          <p:cNvSpPr>
            <a:spLocks noGrp="1" noChangeArrowheads="1"/>
          </p:cNvSpPr>
          <p:nvPr>
            <p:ph type="subTitle" idx="1"/>
          </p:nvPr>
        </p:nvSpPr>
        <p:spPr>
          <a:xfrm>
            <a:off x="228600" y="3505200"/>
            <a:ext cx="8686800" cy="2209800"/>
          </a:xfrm>
        </p:spPr>
        <p:txBody>
          <a:bodyPr/>
          <a:lstStyle/>
          <a:p>
            <a:pPr>
              <a:spcBef>
                <a:spcPts val="0"/>
              </a:spcBef>
            </a:pPr>
            <a:r>
              <a:rPr lang="en-US" dirty="0" smtClean="0">
                <a:solidFill>
                  <a:schemeClr val="tx1"/>
                </a:solidFill>
                <a:latin typeface="Trebuchet MS" pitchFamily="34" charset="0"/>
              </a:rPr>
              <a:t>Eric Fries</a:t>
            </a:r>
          </a:p>
          <a:p>
            <a:pPr>
              <a:spcBef>
                <a:spcPts val="0"/>
              </a:spcBef>
            </a:pPr>
            <a:r>
              <a:rPr lang="en-US" dirty="0" smtClean="0">
                <a:solidFill>
                  <a:schemeClr val="tx1"/>
                </a:solidFill>
                <a:latin typeface="Trebuchet MS" pitchFamily="34" charset="0"/>
              </a:rPr>
              <a:t>Safety Culture Program Manager, OE</a:t>
            </a:r>
          </a:p>
          <a:p>
            <a:pPr>
              <a:spcBef>
                <a:spcPts val="0"/>
              </a:spcBef>
            </a:pPr>
            <a:endParaRPr lang="en-US" dirty="0" smtClean="0">
              <a:solidFill>
                <a:schemeClr val="tx1"/>
              </a:solidFill>
              <a:latin typeface="Trebuchet MS" pitchFamily="34" charset="0"/>
            </a:endParaRPr>
          </a:p>
          <a:p>
            <a:pPr>
              <a:spcBef>
                <a:spcPts val="0"/>
              </a:spcBef>
            </a:pPr>
            <a:endParaRPr lang="en-US" sz="1400" dirty="0" smtClean="0">
              <a:solidFill>
                <a:schemeClr val="tx1"/>
              </a:solidFill>
              <a:latin typeface="Trebuchet MS" pitchFamily="34" charset="0"/>
            </a:endParaRPr>
          </a:p>
          <a:p>
            <a:pPr>
              <a:spcBef>
                <a:spcPts val="0"/>
              </a:spcBef>
            </a:pPr>
            <a:r>
              <a:rPr lang="en-US" sz="2800" dirty="0" smtClean="0">
                <a:solidFill>
                  <a:schemeClr val="tx1"/>
                </a:solidFill>
                <a:latin typeface="Trebuchet MS" pitchFamily="34" charset="0"/>
              </a:rPr>
              <a:t>IRPA Workshop on Radiation Protection Culture</a:t>
            </a:r>
          </a:p>
          <a:p>
            <a:pPr>
              <a:spcBef>
                <a:spcPts val="0"/>
              </a:spcBef>
            </a:pPr>
            <a:r>
              <a:rPr lang="en-US" sz="2800" dirty="0" smtClean="0">
                <a:solidFill>
                  <a:schemeClr val="tx1"/>
                </a:solidFill>
                <a:latin typeface="Trebuchet MS" pitchFamily="34" charset="0"/>
              </a:rPr>
              <a:t>February 10, 2011</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74638"/>
            <a:ext cx="8534400" cy="1143000"/>
          </a:xfrm>
        </p:spPr>
        <p:txBody>
          <a:bodyPr/>
          <a:lstStyle/>
          <a:p>
            <a:r>
              <a:rPr lang="en-US" sz="3200" b="1" dirty="0" smtClean="0">
                <a:latin typeface="Trebuchet MS" pitchFamily="34" charset="0"/>
                <a:cs typeface="Arial" pitchFamily="34" charset="0"/>
              </a:rPr>
              <a:t>NRC Safety Culture Background </a:t>
            </a:r>
            <a:br>
              <a:rPr lang="en-US" sz="3200" b="1" dirty="0" smtClean="0">
                <a:latin typeface="Trebuchet MS" pitchFamily="34" charset="0"/>
                <a:cs typeface="Arial" pitchFamily="34" charset="0"/>
              </a:rPr>
            </a:br>
            <a:r>
              <a:rPr lang="en-US" sz="2800" b="1" dirty="0" smtClean="0">
                <a:latin typeface="Trebuchet MS" pitchFamily="34" charset="0"/>
                <a:cs typeface="Arial" pitchFamily="34" charset="0"/>
              </a:rPr>
              <a:t>2006: Reactor Oversight Process Enhanced</a:t>
            </a:r>
            <a:endParaRPr lang="en-US" sz="3200" b="1" dirty="0">
              <a:latin typeface="Trebuchet MS" pitchFamily="34" charset="0"/>
              <a:cs typeface="Arial" pitchFamily="34" charset="0"/>
            </a:endParaRPr>
          </a:p>
        </p:txBody>
      </p:sp>
      <p:sp>
        <p:nvSpPr>
          <p:cNvPr id="5" name="Content Placeholder 4"/>
          <p:cNvSpPr>
            <a:spLocks noGrp="1"/>
          </p:cNvSpPr>
          <p:nvPr>
            <p:ph idx="1"/>
          </p:nvPr>
        </p:nvSpPr>
        <p:spPr>
          <a:xfrm>
            <a:off x="381000" y="1626296"/>
            <a:ext cx="8305800" cy="3733800"/>
          </a:xfrm>
        </p:spPr>
        <p:txBody>
          <a:bodyPr/>
          <a:lstStyle/>
          <a:p>
            <a:pPr>
              <a:spcBef>
                <a:spcPts val="1200"/>
              </a:spcBef>
            </a:pPr>
            <a:r>
              <a:rPr lang="en-US" sz="2600" dirty="0" smtClean="0">
                <a:latin typeface="Trebuchet MS" pitchFamily="34" charset="0"/>
                <a:cs typeface="Arial" pitchFamily="34" charset="0"/>
              </a:rPr>
              <a:t>Safety culture definition</a:t>
            </a:r>
          </a:p>
          <a:p>
            <a:pPr>
              <a:spcBef>
                <a:spcPts val="1200"/>
              </a:spcBef>
            </a:pPr>
            <a:r>
              <a:rPr lang="en-US" sz="2600" dirty="0" smtClean="0">
                <a:latin typeface="Trebuchet MS" pitchFamily="34" charset="0"/>
                <a:cs typeface="Arial" pitchFamily="34" charset="0"/>
              </a:rPr>
              <a:t>13 safety culture “components”</a:t>
            </a:r>
          </a:p>
          <a:p>
            <a:pPr>
              <a:spcBef>
                <a:spcPts val="1200"/>
              </a:spcBef>
            </a:pPr>
            <a:r>
              <a:rPr lang="en-US" sz="2600" dirty="0" smtClean="0">
                <a:latin typeface="Trebuchet MS" pitchFamily="34" charset="0"/>
                <a:cs typeface="Arial" pitchFamily="34" charset="0"/>
              </a:rPr>
              <a:t>Requirements added to specifically focus on safety culture evaluation for plants with degraded performance (columns 3 and 4 of the Action Matrix)</a:t>
            </a:r>
          </a:p>
          <a:p>
            <a:pPr>
              <a:spcBef>
                <a:spcPts val="1200"/>
              </a:spcBef>
            </a:pPr>
            <a:r>
              <a:rPr lang="en-US" sz="2600" dirty="0" smtClean="0">
                <a:latin typeface="Trebuchet MS" pitchFamily="34" charset="0"/>
                <a:cs typeface="Arial" pitchFamily="34" charset="0"/>
              </a:rPr>
              <a:t>Safety culture training provided to NRC inspection personnel</a:t>
            </a:r>
          </a:p>
          <a:p>
            <a:pPr>
              <a:spcBef>
                <a:spcPts val="1200"/>
              </a:spcBef>
            </a:pPr>
            <a:r>
              <a:rPr lang="en-US" sz="2600" dirty="0" smtClean="0">
                <a:latin typeface="Trebuchet MS" pitchFamily="34" charset="0"/>
                <a:cs typeface="Arial" pitchFamily="34" charset="0"/>
              </a:rPr>
              <a:t>Safety culture features added to select NRC inspection procedures</a:t>
            </a:r>
          </a:p>
          <a:p>
            <a:pPr>
              <a:spcBef>
                <a:spcPts val="1200"/>
              </a:spcBef>
            </a:pPr>
            <a:endParaRPr lang="en-US" sz="2600" dirty="0" smtClean="0">
              <a:latin typeface="Trebuchet MS" pitchFamily="34" charset="0"/>
              <a:cs typeface="Arial" pitchFamily="34" charset="0"/>
            </a:endParaRPr>
          </a:p>
          <a:p>
            <a:pPr lvl="1">
              <a:spcBef>
                <a:spcPts val="1200"/>
              </a:spcBef>
            </a:pPr>
            <a:endParaRPr lang="en-US" sz="2600" dirty="0" smtClean="0">
              <a:latin typeface="Trebuchet MS" pitchFamily="34" charset="0"/>
              <a:cs typeface="Arial" pitchFamily="34" charset="0"/>
            </a:endParaRPr>
          </a:p>
          <a:p>
            <a:pPr marL="57150">
              <a:spcBef>
                <a:spcPts val="1200"/>
              </a:spcBef>
            </a:pPr>
            <a:endParaRPr lang="en-US" sz="2600" dirty="0" smtClean="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pPr>
              <a:defRPr/>
            </a:pPr>
            <a:fld id="{BB861988-5B9B-4D43-827C-23F1DDCFCAEE}" type="slidenum">
              <a:rPr lang="en-US" smtClean="0"/>
              <a:pPr>
                <a:defRPr/>
              </a:pPr>
              <a:t>10</a:t>
            </a:fld>
            <a:endParaRPr lang="en-US" dirty="0"/>
          </a:p>
        </p:txBody>
      </p:sp>
      <p:pic>
        <p:nvPicPr>
          <p:cNvPr id="6"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533400"/>
            <a:ext cx="8534400" cy="1143000"/>
          </a:xfrm>
        </p:spPr>
        <p:txBody>
          <a:bodyPr/>
          <a:lstStyle/>
          <a:p>
            <a:r>
              <a:rPr lang="en-US" sz="3200" b="1" dirty="0" smtClean="0">
                <a:latin typeface="Trebuchet MS" pitchFamily="34" charset="0"/>
                <a:cs typeface="Arial" pitchFamily="34" charset="0"/>
              </a:rPr>
              <a:t>NRC Safety Culture Background </a:t>
            </a:r>
            <a:br>
              <a:rPr lang="en-US" sz="3200" b="1" dirty="0" smtClean="0">
                <a:latin typeface="Trebuchet MS" pitchFamily="34" charset="0"/>
                <a:cs typeface="Arial" pitchFamily="34" charset="0"/>
              </a:rPr>
            </a:br>
            <a:r>
              <a:rPr lang="en-US" sz="2800" b="1" dirty="0" smtClean="0">
                <a:latin typeface="Trebuchet MS" pitchFamily="34" charset="0"/>
                <a:cs typeface="Arial" pitchFamily="34" charset="0"/>
              </a:rPr>
              <a:t>2008: Commission Direction</a:t>
            </a:r>
            <a:br>
              <a:rPr lang="en-US" sz="2800" b="1" dirty="0" smtClean="0">
                <a:latin typeface="Trebuchet MS" pitchFamily="34" charset="0"/>
                <a:cs typeface="Arial" pitchFamily="34" charset="0"/>
              </a:rPr>
            </a:br>
            <a:r>
              <a:rPr lang="en-US" sz="3200" dirty="0" smtClean="0"/>
              <a:t> </a:t>
            </a:r>
            <a:r>
              <a:rPr lang="en-US" sz="2400" dirty="0" smtClean="0">
                <a:latin typeface="Trebuchet MS" pitchFamily="34" charset="0"/>
              </a:rPr>
              <a:t>(SRM-COMGBJ-08-0001A)</a:t>
            </a:r>
            <a:endParaRPr lang="en-US" sz="3200" b="1" dirty="0">
              <a:latin typeface="Trebuchet MS" pitchFamily="34" charset="0"/>
              <a:cs typeface="Arial" pitchFamily="34" charset="0"/>
            </a:endParaRPr>
          </a:p>
        </p:txBody>
      </p:sp>
      <p:sp>
        <p:nvSpPr>
          <p:cNvPr id="5" name="Content Placeholder 4"/>
          <p:cNvSpPr>
            <a:spLocks noGrp="1"/>
          </p:cNvSpPr>
          <p:nvPr>
            <p:ph idx="1"/>
          </p:nvPr>
        </p:nvSpPr>
        <p:spPr>
          <a:xfrm>
            <a:off x="381000" y="2057400"/>
            <a:ext cx="8305800" cy="3733800"/>
          </a:xfrm>
        </p:spPr>
        <p:txBody>
          <a:bodyPr/>
          <a:lstStyle/>
          <a:p>
            <a:pPr>
              <a:spcBef>
                <a:spcPts val="2400"/>
              </a:spcBef>
            </a:pPr>
            <a:r>
              <a:rPr lang="en-US" sz="2800" dirty="0" smtClean="0">
                <a:latin typeface="Trebuchet MS" pitchFamily="34" charset="0"/>
                <a:cs typeface="Arial" pitchFamily="34" charset="0"/>
              </a:rPr>
              <a:t>Develop a draft safety culture policy statement </a:t>
            </a:r>
          </a:p>
          <a:p>
            <a:pPr>
              <a:spcBef>
                <a:spcPts val="2400"/>
              </a:spcBef>
            </a:pPr>
            <a:r>
              <a:rPr lang="en-US" sz="2800" dirty="0" smtClean="0">
                <a:latin typeface="Trebuchet MS" pitchFamily="34" charset="0"/>
                <a:cs typeface="Arial" pitchFamily="34" charset="0"/>
              </a:rPr>
              <a:t>Address the unique aspects of security</a:t>
            </a:r>
          </a:p>
          <a:p>
            <a:pPr>
              <a:spcBef>
                <a:spcPts val="2400"/>
              </a:spcBef>
            </a:pPr>
            <a:r>
              <a:rPr lang="en-US" sz="2800" dirty="0" smtClean="0">
                <a:latin typeface="Trebuchet MS" pitchFamily="34" charset="0"/>
                <a:cs typeface="Arial" pitchFamily="34" charset="0"/>
              </a:rPr>
              <a:t>Applicable to all licensees and certificate holders</a:t>
            </a:r>
          </a:p>
          <a:p>
            <a:pPr>
              <a:spcBef>
                <a:spcPts val="2400"/>
              </a:spcBef>
            </a:pPr>
            <a:r>
              <a:rPr lang="en-US" sz="2800" dirty="0" smtClean="0">
                <a:latin typeface="Trebuchet MS" pitchFamily="34" charset="0"/>
                <a:cs typeface="Arial" pitchFamily="34" charset="0"/>
              </a:rPr>
              <a:t>Increase attention to safety culture in the material area</a:t>
            </a:r>
          </a:p>
          <a:p>
            <a:pPr>
              <a:spcBef>
                <a:spcPts val="1200"/>
              </a:spcBef>
            </a:pPr>
            <a:endParaRPr lang="en-US" sz="2400" dirty="0" smtClean="0">
              <a:latin typeface="Trebuchet MS" pitchFamily="34" charset="0"/>
              <a:cs typeface="Arial" pitchFamily="34" charset="0"/>
            </a:endParaRPr>
          </a:p>
          <a:p>
            <a:pPr lvl="1">
              <a:spcBef>
                <a:spcPts val="1200"/>
              </a:spcBef>
            </a:pPr>
            <a:endParaRPr lang="en-US" sz="2400" dirty="0" smtClean="0">
              <a:latin typeface="Trebuchet MS" pitchFamily="34" charset="0"/>
              <a:cs typeface="Arial" pitchFamily="34" charset="0"/>
            </a:endParaRPr>
          </a:p>
          <a:p>
            <a:pPr marL="57150">
              <a:spcBef>
                <a:spcPts val="600"/>
              </a:spcBef>
            </a:pPr>
            <a:endParaRPr lang="en-US" sz="2000" dirty="0" smtClean="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pPr>
              <a:defRPr/>
            </a:pPr>
            <a:fld id="{BB861988-5B9B-4D43-827C-23F1DDCFCAEE}" type="slidenum">
              <a:rPr lang="en-US" smtClean="0"/>
              <a:pPr>
                <a:defRPr/>
              </a:pPr>
              <a:t>11</a:t>
            </a:fld>
            <a:endParaRPr lang="en-US" dirty="0"/>
          </a:p>
        </p:txBody>
      </p:sp>
      <p:pic>
        <p:nvPicPr>
          <p:cNvPr id="6"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74638"/>
            <a:ext cx="8534400" cy="1143000"/>
          </a:xfrm>
        </p:spPr>
        <p:txBody>
          <a:bodyPr/>
          <a:lstStyle/>
          <a:p>
            <a:pPr>
              <a:spcBef>
                <a:spcPts val="0"/>
              </a:spcBef>
            </a:pPr>
            <a:r>
              <a:rPr lang="en-US" sz="3200" b="1" dirty="0" smtClean="0">
                <a:latin typeface="Trebuchet MS" pitchFamily="34" charset="0"/>
                <a:cs typeface="Arial" pitchFamily="34" charset="0"/>
              </a:rPr>
              <a:t>NRC Safety Culture Background </a:t>
            </a:r>
            <a:br>
              <a:rPr lang="en-US" sz="3200" b="1" dirty="0" smtClean="0">
                <a:latin typeface="Trebuchet MS" pitchFamily="34" charset="0"/>
                <a:cs typeface="Arial" pitchFamily="34" charset="0"/>
              </a:rPr>
            </a:br>
            <a:r>
              <a:rPr lang="en-US" sz="2800" b="1" dirty="0" smtClean="0">
                <a:latin typeface="Trebuchet MS" pitchFamily="34" charset="0"/>
                <a:cs typeface="Arial" pitchFamily="34" charset="0"/>
              </a:rPr>
              <a:t>2009: Further Commission Direction</a:t>
            </a:r>
            <a:br>
              <a:rPr lang="en-US" sz="2800" b="1" dirty="0" smtClean="0">
                <a:latin typeface="Trebuchet MS" pitchFamily="34" charset="0"/>
                <a:cs typeface="Arial" pitchFamily="34" charset="0"/>
              </a:rPr>
            </a:br>
            <a:r>
              <a:rPr lang="en-US" sz="2400" dirty="0" smtClean="0">
                <a:latin typeface="Trebuchet MS" pitchFamily="34" charset="0"/>
              </a:rPr>
              <a:t> (SRM-SECY-09-0075)</a:t>
            </a:r>
            <a:endParaRPr lang="en-US" sz="2400" b="1" dirty="0">
              <a:latin typeface="Trebuchet MS" pitchFamily="34" charset="0"/>
              <a:cs typeface="Arial" pitchFamily="34" charset="0"/>
            </a:endParaRPr>
          </a:p>
        </p:txBody>
      </p:sp>
      <p:sp>
        <p:nvSpPr>
          <p:cNvPr id="5" name="Content Placeholder 4"/>
          <p:cNvSpPr>
            <a:spLocks noGrp="1"/>
          </p:cNvSpPr>
          <p:nvPr>
            <p:ph idx="1"/>
          </p:nvPr>
        </p:nvSpPr>
        <p:spPr>
          <a:xfrm>
            <a:off x="381000" y="1752600"/>
            <a:ext cx="8305800" cy="3733800"/>
          </a:xfrm>
        </p:spPr>
        <p:txBody>
          <a:bodyPr/>
          <a:lstStyle/>
          <a:p>
            <a:pPr>
              <a:spcBef>
                <a:spcPts val="1200"/>
              </a:spcBef>
            </a:pPr>
            <a:r>
              <a:rPr lang="en-US" sz="2800" dirty="0" smtClean="0">
                <a:latin typeface="Trebuchet MS" pitchFamily="34" charset="0"/>
                <a:cs typeface="Arial" pitchFamily="34" charset="0"/>
              </a:rPr>
              <a:t>Publish the draft safety culture policy statement for public comment</a:t>
            </a:r>
          </a:p>
          <a:p>
            <a:pPr>
              <a:spcBef>
                <a:spcPts val="1200"/>
              </a:spcBef>
            </a:pPr>
            <a:r>
              <a:rPr lang="en-US" sz="2800" dirty="0" smtClean="0">
                <a:latin typeface="Trebuchet MS" pitchFamily="34" charset="0"/>
                <a:cs typeface="Arial" pitchFamily="34" charset="0"/>
              </a:rPr>
              <a:t>Continue to engage a broad range of external stakeholders and the Agreement States</a:t>
            </a:r>
          </a:p>
          <a:p>
            <a:pPr>
              <a:spcBef>
                <a:spcPts val="1200"/>
              </a:spcBef>
            </a:pPr>
            <a:r>
              <a:rPr lang="en-US" sz="2800" dirty="0" smtClean="0">
                <a:latin typeface="Trebuchet MS" pitchFamily="34" charset="0"/>
                <a:cs typeface="Arial" pitchFamily="34" charset="0"/>
              </a:rPr>
              <a:t>Seek opportunities to achieve common safety culture terminology with existing standards and references</a:t>
            </a:r>
          </a:p>
          <a:p>
            <a:pPr>
              <a:spcBef>
                <a:spcPts val="1200"/>
              </a:spcBef>
            </a:pPr>
            <a:r>
              <a:rPr lang="en-US" sz="2800" dirty="0" smtClean="0">
                <a:latin typeface="Trebuchet MS" pitchFamily="34" charset="0"/>
                <a:cs typeface="Arial" pitchFamily="34" charset="0"/>
              </a:rPr>
              <a:t>Consider making the policy statement applicable to vendors and suppliers</a:t>
            </a:r>
          </a:p>
          <a:p>
            <a:pPr>
              <a:spcBef>
                <a:spcPts val="1200"/>
              </a:spcBef>
            </a:pPr>
            <a:endParaRPr lang="en-US" sz="2400" dirty="0" smtClean="0">
              <a:latin typeface="Trebuchet MS" pitchFamily="34" charset="0"/>
              <a:cs typeface="Arial" pitchFamily="34" charset="0"/>
            </a:endParaRPr>
          </a:p>
          <a:p>
            <a:pPr lvl="1">
              <a:spcBef>
                <a:spcPts val="1200"/>
              </a:spcBef>
            </a:pPr>
            <a:endParaRPr lang="en-US" sz="2400" dirty="0" smtClean="0">
              <a:latin typeface="Trebuchet MS" pitchFamily="34" charset="0"/>
              <a:cs typeface="Arial" pitchFamily="34" charset="0"/>
            </a:endParaRPr>
          </a:p>
          <a:p>
            <a:pPr marL="57150">
              <a:spcBef>
                <a:spcPts val="600"/>
              </a:spcBef>
            </a:pPr>
            <a:endParaRPr lang="en-US" sz="2000" dirty="0" smtClean="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pPr>
              <a:defRPr/>
            </a:pPr>
            <a:fld id="{BB861988-5B9B-4D43-827C-23F1DDCFCAEE}" type="slidenum">
              <a:rPr lang="en-US" smtClean="0"/>
              <a:pPr>
                <a:defRPr/>
              </a:pPr>
              <a:t>12</a:t>
            </a:fld>
            <a:endParaRPr lang="en-US" dirty="0"/>
          </a:p>
        </p:txBody>
      </p:sp>
      <p:pic>
        <p:nvPicPr>
          <p:cNvPr id="6"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 name="Table 57"/>
          <p:cNvGraphicFramePr>
            <a:graphicFrameLocks noGrp="1"/>
          </p:cNvGraphicFramePr>
          <p:nvPr>
            <p:extLst>
              <p:ext uri="{D42A27DB-BD31-4B8C-83A1-F6EECF244321}">
                <p14:modId xmlns:p14="http://schemas.microsoft.com/office/powerpoint/2010/main" val="3388485436"/>
              </p:ext>
            </p:extLst>
          </p:nvPr>
        </p:nvGraphicFramePr>
        <p:xfrm>
          <a:off x="381000" y="3583364"/>
          <a:ext cx="8305800" cy="274320"/>
        </p:xfrm>
        <a:graphic>
          <a:graphicData uri="http://schemas.openxmlformats.org/drawingml/2006/table">
            <a:tbl>
              <a:tblPr firstRow="1" bandRow="1">
                <a:tableStyleId>{2D5ABB26-0587-4C30-8999-92F81FD0307C}</a:tableStyleId>
              </a:tblPr>
              <a:tblGrid>
                <a:gridCol w="1295400"/>
                <a:gridCol w="2514600"/>
                <a:gridCol w="2971800"/>
                <a:gridCol w="1524000"/>
              </a:tblGrid>
              <a:tr h="152400">
                <a:tc>
                  <a:txBody>
                    <a:bodyPr/>
                    <a:lstStyle/>
                    <a:p>
                      <a:pPr algn="ctr"/>
                      <a:r>
                        <a:rPr lang="en-US" sz="1200" b="0" cap="none" spc="0" dirty="0" smtClean="0">
                          <a:ln>
                            <a:noFill/>
                          </a:ln>
                          <a:solidFill>
                            <a:schemeClr val="tx1"/>
                          </a:solidFill>
                          <a:effectLst/>
                          <a:latin typeface="Arial" pitchFamily="34" charset="0"/>
                          <a:cs typeface="Arial" pitchFamily="34" charset="0"/>
                        </a:rPr>
                        <a:t>2008</a:t>
                      </a:r>
                      <a:endParaRPr lang="en-US" sz="1200" b="0" cap="none" spc="0" dirty="0">
                        <a:ln>
                          <a:noFill/>
                        </a:ln>
                        <a:solidFill>
                          <a:schemeClr val="tx1"/>
                        </a:solidFill>
                        <a:effectLst/>
                        <a:latin typeface="Arial" pitchFamily="34" charset="0"/>
                        <a:cs typeface="Arial"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US" sz="1200" b="0" cap="none" spc="0" dirty="0" smtClean="0">
                          <a:ln>
                            <a:noFill/>
                          </a:ln>
                          <a:solidFill>
                            <a:schemeClr val="tx1"/>
                          </a:solidFill>
                          <a:effectLst/>
                          <a:latin typeface="Arial" pitchFamily="34" charset="0"/>
                          <a:cs typeface="Arial" pitchFamily="34" charset="0"/>
                        </a:rPr>
                        <a:t>2009</a:t>
                      </a:r>
                      <a:endParaRPr lang="en-US" sz="1200" b="0" cap="none" spc="0" dirty="0">
                        <a:ln>
                          <a:noFill/>
                        </a:ln>
                        <a:solidFill>
                          <a:schemeClr val="tx1"/>
                        </a:solidFill>
                        <a:effectLst/>
                        <a:latin typeface="Arial" pitchFamily="34" charset="0"/>
                        <a:cs typeface="Arial"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US" sz="1200" b="0" cap="none" spc="0" dirty="0" smtClean="0">
                          <a:ln>
                            <a:noFill/>
                          </a:ln>
                          <a:solidFill>
                            <a:schemeClr val="tx1"/>
                          </a:solidFill>
                          <a:effectLst/>
                          <a:latin typeface="Arial" pitchFamily="34" charset="0"/>
                          <a:cs typeface="Arial" pitchFamily="34" charset="0"/>
                        </a:rPr>
                        <a:t>2010</a:t>
                      </a:r>
                      <a:endParaRPr lang="en-US" sz="1200" b="0" cap="none" spc="0" dirty="0">
                        <a:ln>
                          <a:noFill/>
                        </a:ln>
                        <a:solidFill>
                          <a:schemeClr val="tx1"/>
                        </a:solidFill>
                        <a:effectLst/>
                        <a:latin typeface="Arial" pitchFamily="34" charset="0"/>
                        <a:cs typeface="Arial"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US" sz="1200" b="0" cap="none" spc="0" dirty="0" smtClean="0">
                          <a:ln>
                            <a:noFill/>
                          </a:ln>
                          <a:solidFill>
                            <a:schemeClr val="tx1"/>
                          </a:solidFill>
                          <a:effectLst/>
                          <a:latin typeface="Arial" pitchFamily="34" charset="0"/>
                          <a:cs typeface="Arial" pitchFamily="34" charset="0"/>
                        </a:rPr>
                        <a:t>2011</a:t>
                      </a:r>
                      <a:endParaRPr lang="en-US" sz="1200" b="0" cap="none" spc="0" dirty="0">
                        <a:ln>
                          <a:noFill/>
                        </a:ln>
                        <a:solidFill>
                          <a:schemeClr val="tx1"/>
                        </a:solidFill>
                        <a:effectLst/>
                        <a:latin typeface="Arial" pitchFamily="34" charset="0"/>
                        <a:cs typeface="Arial"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40000"/>
                        <a:lumOff val="60000"/>
                      </a:schemeClr>
                    </a:solidFill>
                  </a:tcPr>
                </a:tc>
              </a:tr>
            </a:tbl>
          </a:graphicData>
        </a:graphic>
      </p:graphicFrame>
      <p:grpSp>
        <p:nvGrpSpPr>
          <p:cNvPr id="31" name="Group 30"/>
          <p:cNvGrpSpPr/>
          <p:nvPr/>
        </p:nvGrpSpPr>
        <p:grpSpPr>
          <a:xfrm>
            <a:off x="5129405" y="3824613"/>
            <a:ext cx="3802504" cy="455681"/>
            <a:chOff x="5129405" y="3824613"/>
            <a:chExt cx="3802504" cy="455681"/>
          </a:xfrm>
        </p:grpSpPr>
        <p:sp>
          <p:nvSpPr>
            <p:cNvPr id="78" name="Rectangle 77"/>
            <p:cNvSpPr/>
            <p:nvPr/>
          </p:nvSpPr>
          <p:spPr>
            <a:xfrm>
              <a:off x="5129405" y="3824613"/>
              <a:ext cx="1910221" cy="158663"/>
            </a:xfrm>
            <a:prstGeom prst="rect">
              <a:avLst/>
            </a:prstGeom>
            <a:solidFill>
              <a:srgbClr val="FFCB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p:cNvSpPr txBox="1"/>
            <p:nvPr/>
          </p:nvSpPr>
          <p:spPr>
            <a:xfrm>
              <a:off x="6826845" y="3880184"/>
              <a:ext cx="2105064" cy="400110"/>
            </a:xfrm>
            <a:prstGeom prst="rect">
              <a:avLst/>
            </a:prstGeom>
            <a:noFill/>
          </p:spPr>
          <p:txBody>
            <a:bodyPr wrap="none" rtlCol="0">
              <a:spAutoFit/>
            </a:bodyPr>
            <a:lstStyle/>
            <a:p>
              <a:pPr algn="ctr"/>
              <a:r>
                <a:rPr lang="en-US" sz="1000" dirty="0" smtClean="0">
                  <a:solidFill>
                    <a:srgbClr val="0070C0"/>
                  </a:solidFill>
                </a:rPr>
                <a:t>Apr-Nov 2010: NRC Staff </a:t>
              </a:r>
            </a:p>
            <a:p>
              <a:pPr algn="ctr"/>
              <a:r>
                <a:rPr lang="en-US" sz="1000" dirty="0" smtClean="0">
                  <a:solidFill>
                    <a:srgbClr val="0070C0"/>
                  </a:solidFill>
                </a:rPr>
                <a:t>Participate in18 Industry Meetings</a:t>
              </a:r>
              <a:endParaRPr lang="en-US" sz="1000" dirty="0">
                <a:solidFill>
                  <a:srgbClr val="0070C0"/>
                </a:solidFill>
              </a:endParaRPr>
            </a:p>
          </p:txBody>
        </p:sp>
      </p:grpSp>
      <p:sp>
        <p:nvSpPr>
          <p:cNvPr id="2" name="Title 1"/>
          <p:cNvSpPr>
            <a:spLocks noGrp="1"/>
          </p:cNvSpPr>
          <p:nvPr>
            <p:ph type="title"/>
          </p:nvPr>
        </p:nvSpPr>
        <p:spPr/>
        <p:txBody>
          <a:bodyPr/>
          <a:lstStyle/>
          <a:p>
            <a:r>
              <a:rPr lang="en-US" sz="3600" dirty="0" smtClean="0">
                <a:latin typeface="Trebuchet MS" pitchFamily="34" charset="0"/>
              </a:rPr>
              <a:t>Draft Safety Culture</a:t>
            </a:r>
            <a:br>
              <a:rPr lang="en-US" sz="3600" dirty="0" smtClean="0">
                <a:latin typeface="Trebuchet MS" pitchFamily="34" charset="0"/>
              </a:rPr>
            </a:br>
            <a:r>
              <a:rPr lang="en-US" sz="3600" dirty="0" smtClean="0">
                <a:latin typeface="Trebuchet MS" pitchFamily="34" charset="0"/>
              </a:rPr>
              <a:t>Policy Statement Timeline</a:t>
            </a:r>
            <a:endParaRPr lang="en-US" sz="3600" dirty="0">
              <a:latin typeface="Trebuchet MS" pitchFamily="34" charset="0"/>
            </a:endParaRPr>
          </a:p>
        </p:txBody>
      </p:sp>
      <p:sp>
        <p:nvSpPr>
          <p:cNvPr id="4" name="Slide Number Placeholder 3"/>
          <p:cNvSpPr>
            <a:spLocks noGrp="1"/>
          </p:cNvSpPr>
          <p:nvPr>
            <p:ph type="sldNum" sz="quarter" idx="12"/>
          </p:nvPr>
        </p:nvSpPr>
        <p:spPr>
          <a:xfrm>
            <a:off x="6553200" y="6340475"/>
            <a:ext cx="2133600" cy="365125"/>
          </a:xfrm>
        </p:spPr>
        <p:txBody>
          <a:bodyPr/>
          <a:lstStyle/>
          <a:p>
            <a:pPr>
              <a:defRPr/>
            </a:pPr>
            <a:fld id="{E89A4B5B-4C9F-4AC1-A326-AE493228C02A}" type="slidenum">
              <a:rPr lang="en-US" smtClean="0"/>
              <a:pPr>
                <a:defRPr/>
              </a:pPr>
              <a:t>13</a:t>
            </a:fld>
            <a:endParaRPr lang="en-US" dirty="0"/>
          </a:p>
        </p:txBody>
      </p:sp>
      <p:grpSp>
        <p:nvGrpSpPr>
          <p:cNvPr id="11" name="Group 10"/>
          <p:cNvGrpSpPr/>
          <p:nvPr/>
        </p:nvGrpSpPr>
        <p:grpSpPr>
          <a:xfrm>
            <a:off x="4464755" y="1625670"/>
            <a:ext cx="810649" cy="2023759"/>
            <a:chOff x="4464755" y="1625670"/>
            <a:chExt cx="810649" cy="2023759"/>
          </a:xfrm>
        </p:grpSpPr>
        <p:sp>
          <p:nvSpPr>
            <p:cNvPr id="8" name="Isosceles Triangle 7"/>
            <p:cNvSpPr/>
            <p:nvPr/>
          </p:nvSpPr>
          <p:spPr>
            <a:xfrm flipV="1">
              <a:off x="4464755" y="3424120"/>
              <a:ext cx="152400" cy="152400"/>
            </a:xfrm>
            <a:prstGeom prst="triangl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 name="TextBox 8"/>
            <p:cNvSpPr txBox="1"/>
            <p:nvPr/>
          </p:nvSpPr>
          <p:spPr>
            <a:xfrm rot="18791270">
              <a:off x="4125025" y="2499050"/>
              <a:ext cx="2023759" cy="276999"/>
            </a:xfrm>
            <a:prstGeom prst="rect">
              <a:avLst/>
            </a:prstGeom>
            <a:noFill/>
          </p:spPr>
          <p:txBody>
            <a:bodyPr wrap="none" rtlCol="0">
              <a:spAutoFit/>
            </a:bodyPr>
            <a:lstStyle/>
            <a:p>
              <a:r>
                <a:rPr lang="en-US" sz="1200" dirty="0" smtClean="0">
                  <a:solidFill>
                    <a:srgbClr val="0070C0"/>
                  </a:solidFill>
                </a:rPr>
                <a:t>Feb 2010 Public Workshop</a:t>
              </a:r>
              <a:endParaRPr lang="en-US" sz="1200" dirty="0">
                <a:solidFill>
                  <a:srgbClr val="0070C0"/>
                </a:solidFill>
              </a:endParaRPr>
            </a:p>
          </p:txBody>
        </p:sp>
      </p:grpSp>
      <p:grpSp>
        <p:nvGrpSpPr>
          <p:cNvPr id="3" name="Group 2"/>
          <p:cNvGrpSpPr/>
          <p:nvPr/>
        </p:nvGrpSpPr>
        <p:grpSpPr>
          <a:xfrm>
            <a:off x="533399" y="1331608"/>
            <a:ext cx="928973" cy="2366353"/>
            <a:chOff x="533399" y="1331608"/>
            <a:chExt cx="928973" cy="2366353"/>
          </a:xfrm>
        </p:grpSpPr>
        <p:sp>
          <p:nvSpPr>
            <p:cNvPr id="12" name="Isosceles Triangle 11"/>
            <p:cNvSpPr/>
            <p:nvPr/>
          </p:nvSpPr>
          <p:spPr>
            <a:xfrm flipV="1">
              <a:off x="533399" y="3424120"/>
              <a:ext cx="152400" cy="15240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 name="TextBox 12"/>
            <p:cNvSpPr txBox="1"/>
            <p:nvPr/>
          </p:nvSpPr>
          <p:spPr>
            <a:xfrm rot="18791270">
              <a:off x="140696" y="2376285"/>
              <a:ext cx="2366353" cy="276999"/>
            </a:xfrm>
            <a:prstGeom prst="rect">
              <a:avLst/>
            </a:prstGeom>
            <a:noFill/>
          </p:spPr>
          <p:txBody>
            <a:bodyPr wrap="none" rtlCol="0">
              <a:spAutoFit/>
            </a:bodyPr>
            <a:lstStyle/>
            <a:p>
              <a:r>
                <a:rPr lang="en-US" sz="1200" dirty="0" smtClean="0"/>
                <a:t>Feb 2008 Commission Direction</a:t>
              </a:r>
            </a:p>
          </p:txBody>
        </p:sp>
      </p:grpSp>
      <p:grpSp>
        <p:nvGrpSpPr>
          <p:cNvPr id="5" name="Group 4"/>
          <p:cNvGrpSpPr/>
          <p:nvPr/>
        </p:nvGrpSpPr>
        <p:grpSpPr>
          <a:xfrm>
            <a:off x="1905000" y="1761400"/>
            <a:ext cx="765568" cy="1880643"/>
            <a:chOff x="1905000" y="1761400"/>
            <a:chExt cx="765568" cy="1880643"/>
          </a:xfrm>
        </p:grpSpPr>
        <p:sp>
          <p:nvSpPr>
            <p:cNvPr id="23" name="Isosceles Triangle 22"/>
            <p:cNvSpPr/>
            <p:nvPr/>
          </p:nvSpPr>
          <p:spPr>
            <a:xfrm flipV="1">
              <a:off x="1905000" y="3424120"/>
              <a:ext cx="152400" cy="152400"/>
            </a:xfrm>
            <a:prstGeom prst="triangl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TextBox 23"/>
            <p:cNvSpPr txBox="1"/>
            <p:nvPr/>
          </p:nvSpPr>
          <p:spPr>
            <a:xfrm rot="18791270">
              <a:off x="1591747" y="2563222"/>
              <a:ext cx="1880643" cy="276999"/>
            </a:xfrm>
            <a:prstGeom prst="rect">
              <a:avLst/>
            </a:prstGeom>
            <a:noFill/>
          </p:spPr>
          <p:txBody>
            <a:bodyPr wrap="none" rtlCol="0">
              <a:spAutoFit/>
            </a:bodyPr>
            <a:lstStyle/>
            <a:p>
              <a:r>
                <a:rPr lang="en-US" sz="1200" dirty="0" smtClean="0">
                  <a:solidFill>
                    <a:srgbClr val="0070C0"/>
                  </a:solidFill>
                </a:rPr>
                <a:t>Feb 2009 Public Meeting</a:t>
              </a:r>
              <a:endParaRPr lang="en-US" sz="1200" dirty="0">
                <a:solidFill>
                  <a:srgbClr val="0070C0"/>
                </a:solidFill>
              </a:endParaRPr>
            </a:p>
          </p:txBody>
        </p:sp>
      </p:grpSp>
      <p:grpSp>
        <p:nvGrpSpPr>
          <p:cNvPr id="6" name="Group 5"/>
          <p:cNvGrpSpPr/>
          <p:nvPr/>
        </p:nvGrpSpPr>
        <p:grpSpPr>
          <a:xfrm>
            <a:off x="2743200" y="1280607"/>
            <a:ext cx="918780" cy="2430474"/>
            <a:chOff x="2743200" y="1280607"/>
            <a:chExt cx="918780" cy="2430474"/>
          </a:xfrm>
        </p:grpSpPr>
        <p:sp>
          <p:nvSpPr>
            <p:cNvPr id="25" name="Isosceles Triangle 24"/>
            <p:cNvSpPr/>
            <p:nvPr/>
          </p:nvSpPr>
          <p:spPr>
            <a:xfrm flipV="1">
              <a:off x="2743200" y="3424120"/>
              <a:ext cx="152400" cy="152400"/>
            </a:xfrm>
            <a:prstGeom prst="triangl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6" name="TextBox 25"/>
            <p:cNvSpPr txBox="1"/>
            <p:nvPr/>
          </p:nvSpPr>
          <p:spPr>
            <a:xfrm rot="18791270">
              <a:off x="2308244" y="2357344"/>
              <a:ext cx="2430474" cy="276999"/>
            </a:xfrm>
            <a:prstGeom prst="rect">
              <a:avLst/>
            </a:prstGeom>
            <a:noFill/>
          </p:spPr>
          <p:txBody>
            <a:bodyPr wrap="none" rtlCol="0">
              <a:spAutoFit/>
            </a:bodyPr>
            <a:lstStyle/>
            <a:p>
              <a:r>
                <a:rPr lang="en-US" sz="1200" dirty="0" smtClean="0">
                  <a:solidFill>
                    <a:schemeClr val="accent3">
                      <a:lumMod val="75000"/>
                    </a:schemeClr>
                  </a:solidFill>
                </a:rPr>
                <a:t>May 2009 Draft Policy Statement</a:t>
              </a:r>
              <a:endParaRPr lang="en-US" sz="1200" dirty="0">
                <a:solidFill>
                  <a:schemeClr val="accent3">
                    <a:lumMod val="75000"/>
                  </a:schemeClr>
                </a:solidFill>
              </a:endParaRPr>
            </a:p>
          </p:txBody>
        </p:sp>
      </p:grpSp>
      <p:grpSp>
        <p:nvGrpSpPr>
          <p:cNvPr id="10" name="Group 9"/>
          <p:cNvGrpSpPr/>
          <p:nvPr/>
        </p:nvGrpSpPr>
        <p:grpSpPr>
          <a:xfrm>
            <a:off x="3886200" y="1186566"/>
            <a:ext cx="988730" cy="2537874"/>
            <a:chOff x="3886200" y="1186566"/>
            <a:chExt cx="988730" cy="2537874"/>
          </a:xfrm>
        </p:grpSpPr>
        <p:sp>
          <p:nvSpPr>
            <p:cNvPr id="29" name="Isosceles Triangle 28"/>
            <p:cNvSpPr/>
            <p:nvPr/>
          </p:nvSpPr>
          <p:spPr>
            <a:xfrm flipV="1">
              <a:off x="3886200" y="3424120"/>
              <a:ext cx="152400" cy="152400"/>
            </a:xfrm>
            <a:prstGeom prst="triangl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TextBox 29"/>
            <p:cNvSpPr txBox="1"/>
            <p:nvPr/>
          </p:nvSpPr>
          <p:spPr>
            <a:xfrm rot="18791270">
              <a:off x="3467494" y="2317003"/>
              <a:ext cx="2537874" cy="276999"/>
            </a:xfrm>
            <a:prstGeom prst="rect">
              <a:avLst/>
            </a:prstGeom>
            <a:noFill/>
          </p:spPr>
          <p:txBody>
            <a:bodyPr wrap="none" rtlCol="0">
              <a:spAutoFit/>
            </a:bodyPr>
            <a:lstStyle/>
            <a:p>
              <a:r>
                <a:rPr lang="en-US" sz="1200" dirty="0" smtClean="0">
                  <a:solidFill>
                    <a:srgbClr val="0070C0"/>
                  </a:solidFill>
                </a:rPr>
                <a:t>Nov 2009 Federal Register Notice</a:t>
              </a:r>
              <a:endParaRPr lang="en-US" sz="1200" dirty="0">
                <a:solidFill>
                  <a:srgbClr val="0070C0"/>
                </a:solidFill>
              </a:endParaRPr>
            </a:p>
          </p:txBody>
        </p:sp>
      </p:grpSp>
      <p:grpSp>
        <p:nvGrpSpPr>
          <p:cNvPr id="16" name="Group 15"/>
          <p:cNvGrpSpPr/>
          <p:nvPr/>
        </p:nvGrpSpPr>
        <p:grpSpPr>
          <a:xfrm>
            <a:off x="6214877" y="1229078"/>
            <a:ext cx="974245" cy="2494594"/>
            <a:chOff x="6214877" y="1229078"/>
            <a:chExt cx="974245" cy="2494594"/>
          </a:xfrm>
        </p:grpSpPr>
        <p:sp>
          <p:nvSpPr>
            <p:cNvPr id="38" name="Isosceles Triangle 37"/>
            <p:cNvSpPr/>
            <p:nvPr/>
          </p:nvSpPr>
          <p:spPr>
            <a:xfrm flipV="1">
              <a:off x="6214877" y="3424120"/>
              <a:ext cx="152400" cy="152400"/>
            </a:xfrm>
            <a:prstGeom prst="triangl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TextBox 38"/>
            <p:cNvSpPr txBox="1"/>
            <p:nvPr/>
          </p:nvSpPr>
          <p:spPr>
            <a:xfrm rot="18791270">
              <a:off x="5803326" y="2337875"/>
              <a:ext cx="2494594" cy="276999"/>
            </a:xfrm>
            <a:prstGeom prst="rect">
              <a:avLst/>
            </a:prstGeom>
            <a:noFill/>
          </p:spPr>
          <p:txBody>
            <a:bodyPr wrap="none" rtlCol="0">
              <a:spAutoFit/>
            </a:bodyPr>
            <a:lstStyle/>
            <a:p>
              <a:r>
                <a:rPr lang="en-US" sz="1200" dirty="0" smtClean="0">
                  <a:solidFill>
                    <a:srgbClr val="0070C0"/>
                  </a:solidFill>
                </a:rPr>
                <a:t>Sep 2010 Federal Register Notice</a:t>
              </a:r>
              <a:endParaRPr lang="en-US" sz="1200" dirty="0">
                <a:solidFill>
                  <a:srgbClr val="0070C0"/>
                </a:solidFill>
              </a:endParaRPr>
            </a:p>
          </p:txBody>
        </p:sp>
      </p:grpSp>
      <p:grpSp>
        <p:nvGrpSpPr>
          <p:cNvPr id="18" name="Group 17"/>
          <p:cNvGrpSpPr/>
          <p:nvPr/>
        </p:nvGrpSpPr>
        <p:grpSpPr>
          <a:xfrm>
            <a:off x="6978869" y="1784049"/>
            <a:ext cx="734612" cy="1840568"/>
            <a:chOff x="6978869" y="1784049"/>
            <a:chExt cx="734612" cy="1840568"/>
          </a:xfrm>
        </p:grpSpPr>
        <p:sp>
          <p:nvSpPr>
            <p:cNvPr id="45" name="Isosceles Triangle 44"/>
            <p:cNvSpPr/>
            <p:nvPr/>
          </p:nvSpPr>
          <p:spPr>
            <a:xfrm flipV="1">
              <a:off x="6978869" y="3424120"/>
              <a:ext cx="152400" cy="152400"/>
            </a:xfrm>
            <a:prstGeom prst="triangl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TextBox 45"/>
            <p:cNvSpPr txBox="1"/>
            <p:nvPr/>
          </p:nvSpPr>
          <p:spPr>
            <a:xfrm rot="18791270">
              <a:off x="6654698" y="2565833"/>
              <a:ext cx="1840568" cy="276999"/>
            </a:xfrm>
            <a:prstGeom prst="rect">
              <a:avLst/>
            </a:prstGeom>
            <a:noFill/>
          </p:spPr>
          <p:txBody>
            <a:bodyPr wrap="none" rtlCol="0">
              <a:spAutoFit/>
            </a:bodyPr>
            <a:lstStyle/>
            <a:p>
              <a:r>
                <a:rPr lang="en-US" sz="1200" dirty="0" smtClean="0">
                  <a:solidFill>
                    <a:schemeClr val="accent3">
                      <a:lumMod val="75000"/>
                    </a:schemeClr>
                  </a:solidFill>
                </a:rPr>
                <a:t>Nov 2010 Final Draft PS</a:t>
              </a:r>
              <a:endParaRPr lang="en-US" sz="1200" dirty="0">
                <a:solidFill>
                  <a:schemeClr val="accent3">
                    <a:lumMod val="75000"/>
                  </a:schemeClr>
                </a:solidFill>
              </a:endParaRPr>
            </a:p>
          </p:txBody>
        </p:sp>
      </p:grpSp>
      <p:grpSp>
        <p:nvGrpSpPr>
          <p:cNvPr id="14" name="Group 13"/>
          <p:cNvGrpSpPr/>
          <p:nvPr/>
        </p:nvGrpSpPr>
        <p:grpSpPr>
          <a:xfrm>
            <a:off x="4769069" y="1402051"/>
            <a:ext cx="888563" cy="2281394"/>
            <a:chOff x="4769069" y="1402051"/>
            <a:chExt cx="888563" cy="2281394"/>
          </a:xfrm>
        </p:grpSpPr>
        <p:sp>
          <p:nvSpPr>
            <p:cNvPr id="47" name="Isosceles Triangle 46"/>
            <p:cNvSpPr/>
            <p:nvPr/>
          </p:nvSpPr>
          <p:spPr>
            <a:xfrm flipV="1">
              <a:off x="4769069" y="3424120"/>
              <a:ext cx="152400" cy="152400"/>
            </a:xfrm>
            <a:prstGeom prst="triangl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TextBox 47"/>
            <p:cNvSpPr txBox="1"/>
            <p:nvPr/>
          </p:nvSpPr>
          <p:spPr>
            <a:xfrm rot="18791270">
              <a:off x="4378436" y="2404248"/>
              <a:ext cx="2281394" cy="276999"/>
            </a:xfrm>
            <a:prstGeom prst="rect">
              <a:avLst/>
            </a:prstGeom>
            <a:noFill/>
          </p:spPr>
          <p:txBody>
            <a:bodyPr wrap="none" rtlCol="0">
              <a:spAutoFit/>
            </a:bodyPr>
            <a:lstStyle/>
            <a:p>
              <a:r>
                <a:rPr lang="en-US" sz="1200" dirty="0" smtClean="0">
                  <a:solidFill>
                    <a:srgbClr val="C00000"/>
                  </a:solidFill>
                </a:rPr>
                <a:t>Mar 2010 Commission Briefing</a:t>
              </a:r>
              <a:endParaRPr lang="en-US" sz="1200" dirty="0">
                <a:solidFill>
                  <a:srgbClr val="C00000"/>
                </a:solidFill>
              </a:endParaRPr>
            </a:p>
          </p:txBody>
        </p:sp>
      </p:grpSp>
      <p:grpSp>
        <p:nvGrpSpPr>
          <p:cNvPr id="15" name="Group 14"/>
          <p:cNvGrpSpPr/>
          <p:nvPr/>
        </p:nvGrpSpPr>
        <p:grpSpPr>
          <a:xfrm>
            <a:off x="5833877" y="1098009"/>
            <a:ext cx="1007009" cy="2645724"/>
            <a:chOff x="5833877" y="1098009"/>
            <a:chExt cx="1007009" cy="2645724"/>
          </a:xfrm>
        </p:grpSpPr>
        <p:sp>
          <p:nvSpPr>
            <p:cNvPr id="49" name="Isosceles Triangle 48"/>
            <p:cNvSpPr/>
            <p:nvPr/>
          </p:nvSpPr>
          <p:spPr>
            <a:xfrm flipV="1">
              <a:off x="5833877" y="3424120"/>
              <a:ext cx="152400" cy="152400"/>
            </a:xfrm>
            <a:prstGeom prst="triangl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0" name="TextBox 49"/>
            <p:cNvSpPr txBox="1"/>
            <p:nvPr/>
          </p:nvSpPr>
          <p:spPr>
            <a:xfrm rot="18791270">
              <a:off x="5379525" y="2282371"/>
              <a:ext cx="2645724" cy="276999"/>
            </a:xfrm>
            <a:prstGeom prst="rect">
              <a:avLst/>
            </a:prstGeom>
            <a:noFill/>
          </p:spPr>
          <p:txBody>
            <a:bodyPr wrap="none" rtlCol="0">
              <a:spAutoFit/>
            </a:bodyPr>
            <a:lstStyle/>
            <a:p>
              <a:r>
                <a:rPr lang="en-US" sz="1200" dirty="0" smtClean="0">
                  <a:solidFill>
                    <a:srgbClr val="0070C0"/>
                  </a:solidFill>
                </a:rPr>
                <a:t>Jul 2010 Public Meeting (Workshop)</a:t>
              </a:r>
              <a:endParaRPr lang="en-US" sz="1200" dirty="0">
                <a:solidFill>
                  <a:srgbClr val="0070C0"/>
                </a:solidFill>
              </a:endParaRPr>
            </a:p>
          </p:txBody>
        </p:sp>
      </p:grpSp>
      <p:grpSp>
        <p:nvGrpSpPr>
          <p:cNvPr id="17" name="Group 16"/>
          <p:cNvGrpSpPr/>
          <p:nvPr/>
        </p:nvGrpSpPr>
        <p:grpSpPr>
          <a:xfrm>
            <a:off x="6477000" y="1021423"/>
            <a:ext cx="1087030" cy="2722668"/>
            <a:chOff x="6477000" y="1021423"/>
            <a:chExt cx="1087030" cy="2722668"/>
          </a:xfrm>
        </p:grpSpPr>
        <p:sp>
          <p:nvSpPr>
            <p:cNvPr id="51" name="Isosceles Triangle 50"/>
            <p:cNvSpPr/>
            <p:nvPr/>
          </p:nvSpPr>
          <p:spPr>
            <a:xfrm flipV="1">
              <a:off x="6477000" y="3424120"/>
              <a:ext cx="152400" cy="152400"/>
            </a:xfrm>
            <a:prstGeom prst="triangl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TextBox 51"/>
            <p:cNvSpPr txBox="1"/>
            <p:nvPr/>
          </p:nvSpPr>
          <p:spPr>
            <a:xfrm rot="18791270">
              <a:off x="6064197" y="2244257"/>
              <a:ext cx="2722668" cy="276999"/>
            </a:xfrm>
            <a:prstGeom prst="rect">
              <a:avLst/>
            </a:prstGeom>
            <a:noFill/>
          </p:spPr>
          <p:txBody>
            <a:bodyPr wrap="none" rtlCol="0">
              <a:spAutoFit/>
            </a:bodyPr>
            <a:lstStyle/>
            <a:p>
              <a:r>
                <a:rPr lang="en-US" sz="1200" dirty="0" smtClean="0">
                  <a:solidFill>
                    <a:srgbClr val="0070C0"/>
                  </a:solidFill>
                </a:rPr>
                <a:t>Sep 2010 Public Meeting (Workshop)</a:t>
              </a:r>
              <a:endParaRPr lang="en-US" sz="1200" dirty="0">
                <a:solidFill>
                  <a:srgbClr val="0070C0"/>
                </a:solidFill>
              </a:endParaRPr>
            </a:p>
          </p:txBody>
        </p:sp>
      </p:grpSp>
      <p:grpSp>
        <p:nvGrpSpPr>
          <p:cNvPr id="19" name="Group 18"/>
          <p:cNvGrpSpPr/>
          <p:nvPr/>
        </p:nvGrpSpPr>
        <p:grpSpPr>
          <a:xfrm>
            <a:off x="7391400" y="1390624"/>
            <a:ext cx="872636" cy="2295628"/>
            <a:chOff x="7391400" y="1390624"/>
            <a:chExt cx="872636" cy="2295628"/>
          </a:xfrm>
        </p:grpSpPr>
        <p:sp>
          <p:nvSpPr>
            <p:cNvPr id="53" name="Isosceles Triangle 52"/>
            <p:cNvSpPr/>
            <p:nvPr/>
          </p:nvSpPr>
          <p:spPr>
            <a:xfrm flipV="1">
              <a:off x="7391400" y="3424120"/>
              <a:ext cx="152400" cy="152400"/>
            </a:xfrm>
            <a:prstGeom prst="triangl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4" name="TextBox 53"/>
            <p:cNvSpPr txBox="1"/>
            <p:nvPr/>
          </p:nvSpPr>
          <p:spPr>
            <a:xfrm rot="18791270">
              <a:off x="6977723" y="2399938"/>
              <a:ext cx="2295628" cy="276999"/>
            </a:xfrm>
            <a:prstGeom prst="rect">
              <a:avLst/>
            </a:prstGeom>
            <a:noFill/>
          </p:spPr>
          <p:txBody>
            <a:bodyPr wrap="none" rtlCol="0">
              <a:spAutoFit/>
            </a:bodyPr>
            <a:lstStyle/>
            <a:p>
              <a:r>
                <a:rPr lang="en-US" sz="1200" dirty="0" smtClean="0">
                  <a:solidFill>
                    <a:srgbClr val="C00000"/>
                  </a:solidFill>
                </a:rPr>
                <a:t>Jan 2011 Commission Briefing</a:t>
              </a:r>
              <a:endParaRPr lang="en-US" sz="1200" dirty="0">
                <a:solidFill>
                  <a:srgbClr val="C00000"/>
                </a:solidFill>
              </a:endParaRPr>
            </a:p>
          </p:txBody>
        </p:sp>
      </p:grpSp>
      <p:grpSp>
        <p:nvGrpSpPr>
          <p:cNvPr id="27" name="Group 26"/>
          <p:cNvGrpSpPr/>
          <p:nvPr/>
        </p:nvGrpSpPr>
        <p:grpSpPr>
          <a:xfrm>
            <a:off x="3705575" y="3772422"/>
            <a:ext cx="1178528" cy="605992"/>
            <a:chOff x="3705575" y="3772422"/>
            <a:chExt cx="1178528" cy="605992"/>
          </a:xfrm>
        </p:grpSpPr>
        <p:sp>
          <p:nvSpPr>
            <p:cNvPr id="59" name="Rectangle 58"/>
            <p:cNvSpPr/>
            <p:nvPr/>
          </p:nvSpPr>
          <p:spPr>
            <a:xfrm>
              <a:off x="3962400" y="3772422"/>
              <a:ext cx="685800" cy="152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p:cNvSpPr txBox="1"/>
            <p:nvPr/>
          </p:nvSpPr>
          <p:spPr>
            <a:xfrm>
              <a:off x="3705575" y="3978304"/>
              <a:ext cx="1178528" cy="400110"/>
            </a:xfrm>
            <a:prstGeom prst="rect">
              <a:avLst/>
            </a:prstGeom>
            <a:noFill/>
          </p:spPr>
          <p:txBody>
            <a:bodyPr wrap="none" rtlCol="0">
              <a:spAutoFit/>
            </a:bodyPr>
            <a:lstStyle/>
            <a:p>
              <a:pPr algn="ctr"/>
              <a:r>
                <a:rPr lang="en-US" sz="1000" dirty="0" smtClean="0">
                  <a:solidFill>
                    <a:srgbClr val="0070C0"/>
                  </a:solidFill>
                </a:rPr>
                <a:t>120 Day Public</a:t>
              </a:r>
            </a:p>
            <a:p>
              <a:pPr algn="ctr"/>
              <a:r>
                <a:rPr lang="en-US" sz="1000" dirty="0" smtClean="0">
                  <a:solidFill>
                    <a:srgbClr val="0070C0"/>
                  </a:solidFill>
                </a:rPr>
                <a:t> Comment Period</a:t>
              </a:r>
              <a:endParaRPr lang="en-US" sz="1000" dirty="0">
                <a:solidFill>
                  <a:srgbClr val="0070C0"/>
                </a:solidFill>
              </a:endParaRPr>
            </a:p>
          </p:txBody>
        </p:sp>
      </p:grpSp>
      <p:grpSp>
        <p:nvGrpSpPr>
          <p:cNvPr id="28" name="Group 27"/>
          <p:cNvGrpSpPr/>
          <p:nvPr/>
        </p:nvGrpSpPr>
        <p:grpSpPr>
          <a:xfrm>
            <a:off x="5775652" y="3772422"/>
            <a:ext cx="1178529" cy="605992"/>
            <a:chOff x="5775652" y="3772422"/>
            <a:chExt cx="1178529" cy="605992"/>
          </a:xfrm>
        </p:grpSpPr>
        <p:sp>
          <p:nvSpPr>
            <p:cNvPr id="61" name="Rectangle 60"/>
            <p:cNvSpPr/>
            <p:nvPr/>
          </p:nvSpPr>
          <p:spPr>
            <a:xfrm>
              <a:off x="6248400" y="3772422"/>
              <a:ext cx="228600" cy="152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5775652" y="3978304"/>
              <a:ext cx="1178529" cy="400110"/>
            </a:xfrm>
            <a:prstGeom prst="rect">
              <a:avLst/>
            </a:prstGeom>
            <a:noFill/>
          </p:spPr>
          <p:txBody>
            <a:bodyPr wrap="none" rtlCol="0">
              <a:spAutoFit/>
            </a:bodyPr>
            <a:lstStyle/>
            <a:p>
              <a:pPr algn="ctr"/>
              <a:r>
                <a:rPr lang="en-US" sz="1000" dirty="0" smtClean="0">
                  <a:solidFill>
                    <a:srgbClr val="0070C0"/>
                  </a:solidFill>
                </a:rPr>
                <a:t>30 Day Public</a:t>
              </a:r>
            </a:p>
            <a:p>
              <a:pPr algn="ctr"/>
              <a:r>
                <a:rPr lang="en-US" sz="1000" dirty="0" smtClean="0">
                  <a:solidFill>
                    <a:srgbClr val="0070C0"/>
                  </a:solidFill>
                </a:rPr>
                <a:t> Comment Period</a:t>
              </a:r>
              <a:endParaRPr lang="en-US" sz="1000" dirty="0">
                <a:solidFill>
                  <a:srgbClr val="0070C0"/>
                </a:solidFill>
              </a:endParaRPr>
            </a:p>
          </p:txBody>
        </p:sp>
      </p:grpSp>
      <p:grpSp>
        <p:nvGrpSpPr>
          <p:cNvPr id="20" name="Group 19"/>
          <p:cNvGrpSpPr/>
          <p:nvPr/>
        </p:nvGrpSpPr>
        <p:grpSpPr>
          <a:xfrm>
            <a:off x="7620000" y="2296210"/>
            <a:ext cx="577315" cy="1280310"/>
            <a:chOff x="7620000" y="2296210"/>
            <a:chExt cx="577315" cy="1280310"/>
          </a:xfrm>
        </p:grpSpPr>
        <p:sp>
          <p:nvSpPr>
            <p:cNvPr id="63" name="Isosceles Triangle 62"/>
            <p:cNvSpPr/>
            <p:nvPr/>
          </p:nvSpPr>
          <p:spPr>
            <a:xfrm flipV="1">
              <a:off x="7620000" y="342412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8" name="TextBox 67"/>
            <p:cNvSpPr txBox="1"/>
            <p:nvPr/>
          </p:nvSpPr>
          <p:spPr>
            <a:xfrm rot="18791270">
              <a:off x="7433805" y="2782721"/>
              <a:ext cx="1250022" cy="276999"/>
            </a:xfrm>
            <a:prstGeom prst="rect">
              <a:avLst/>
            </a:prstGeom>
            <a:noFill/>
          </p:spPr>
          <p:txBody>
            <a:bodyPr wrap="none" rtlCol="0">
              <a:spAutoFit/>
            </a:bodyPr>
            <a:lstStyle/>
            <a:p>
              <a:r>
                <a:rPr lang="en-US" sz="1200" dirty="0" smtClean="0">
                  <a:solidFill>
                    <a:srgbClr val="0070C0"/>
                  </a:solidFill>
                </a:rPr>
                <a:t>Feb 2011 IAEA</a:t>
              </a:r>
              <a:endParaRPr lang="en-US" sz="1200" dirty="0">
                <a:solidFill>
                  <a:srgbClr val="0070C0"/>
                </a:solidFill>
              </a:endParaRPr>
            </a:p>
          </p:txBody>
        </p:sp>
      </p:grpSp>
      <p:grpSp>
        <p:nvGrpSpPr>
          <p:cNvPr id="21" name="Group 20"/>
          <p:cNvGrpSpPr/>
          <p:nvPr/>
        </p:nvGrpSpPr>
        <p:grpSpPr>
          <a:xfrm>
            <a:off x="7836074" y="2297909"/>
            <a:ext cx="564790" cy="1278611"/>
            <a:chOff x="7836074" y="2297909"/>
            <a:chExt cx="564790" cy="1278611"/>
          </a:xfrm>
        </p:grpSpPr>
        <p:sp>
          <p:nvSpPr>
            <p:cNvPr id="64" name="Isosceles Triangle 63"/>
            <p:cNvSpPr/>
            <p:nvPr/>
          </p:nvSpPr>
          <p:spPr>
            <a:xfrm flipV="1">
              <a:off x="7836074" y="342412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TextBox 68"/>
            <p:cNvSpPr txBox="1"/>
            <p:nvPr/>
          </p:nvSpPr>
          <p:spPr>
            <a:xfrm rot="18791270">
              <a:off x="7639053" y="2782721"/>
              <a:ext cx="1246623" cy="276999"/>
            </a:xfrm>
            <a:prstGeom prst="rect">
              <a:avLst/>
            </a:prstGeom>
            <a:noFill/>
          </p:spPr>
          <p:txBody>
            <a:bodyPr wrap="none" rtlCol="0">
              <a:spAutoFit/>
            </a:bodyPr>
            <a:lstStyle/>
            <a:p>
              <a:r>
                <a:rPr lang="en-US" sz="1200" dirty="0" smtClean="0">
                  <a:solidFill>
                    <a:srgbClr val="0070C0"/>
                  </a:solidFill>
                </a:rPr>
                <a:t>Feb 2011 IRPA</a:t>
              </a:r>
              <a:endParaRPr lang="en-US" sz="1200" dirty="0">
                <a:solidFill>
                  <a:srgbClr val="0070C0"/>
                </a:solidFill>
              </a:endParaRPr>
            </a:p>
          </p:txBody>
        </p:sp>
      </p:grpSp>
      <p:grpSp>
        <p:nvGrpSpPr>
          <p:cNvPr id="22" name="Group 21"/>
          <p:cNvGrpSpPr/>
          <p:nvPr/>
        </p:nvGrpSpPr>
        <p:grpSpPr>
          <a:xfrm>
            <a:off x="8103296" y="2401855"/>
            <a:ext cx="525124" cy="1174665"/>
            <a:chOff x="8103296" y="2401855"/>
            <a:chExt cx="525124" cy="1174665"/>
          </a:xfrm>
        </p:grpSpPr>
        <p:sp>
          <p:nvSpPr>
            <p:cNvPr id="65" name="Isosceles Triangle 64"/>
            <p:cNvSpPr/>
            <p:nvPr/>
          </p:nvSpPr>
          <p:spPr>
            <a:xfrm flipV="1">
              <a:off x="8103296" y="342412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0070C0"/>
                </a:solidFill>
              </a:endParaRPr>
            </a:p>
          </p:txBody>
        </p:sp>
        <p:sp>
          <p:nvSpPr>
            <p:cNvPr id="70" name="TextBox 69"/>
            <p:cNvSpPr txBox="1"/>
            <p:nvPr/>
          </p:nvSpPr>
          <p:spPr>
            <a:xfrm rot="18791270">
              <a:off x="7925600" y="2827676"/>
              <a:ext cx="1128642" cy="276999"/>
            </a:xfrm>
            <a:prstGeom prst="rect">
              <a:avLst/>
            </a:prstGeom>
            <a:noFill/>
          </p:spPr>
          <p:txBody>
            <a:bodyPr wrap="none" rtlCol="0">
              <a:spAutoFit/>
            </a:bodyPr>
            <a:lstStyle/>
            <a:p>
              <a:r>
                <a:rPr lang="en-US" sz="1200" dirty="0" smtClean="0">
                  <a:solidFill>
                    <a:srgbClr val="0070C0"/>
                  </a:solidFill>
                </a:rPr>
                <a:t>Mar 2011 RIC</a:t>
              </a:r>
              <a:endParaRPr lang="en-US" sz="1200" dirty="0">
                <a:solidFill>
                  <a:srgbClr val="0070C0"/>
                </a:solidFill>
              </a:endParaRPr>
            </a:p>
          </p:txBody>
        </p:sp>
      </p:grpSp>
      <p:grpSp>
        <p:nvGrpSpPr>
          <p:cNvPr id="7" name="Group 6"/>
          <p:cNvGrpSpPr/>
          <p:nvPr/>
        </p:nvGrpSpPr>
        <p:grpSpPr>
          <a:xfrm>
            <a:off x="3565466" y="1370383"/>
            <a:ext cx="895665" cy="2342308"/>
            <a:chOff x="3565466" y="1370383"/>
            <a:chExt cx="895665" cy="2342308"/>
          </a:xfrm>
        </p:grpSpPr>
        <p:sp>
          <p:nvSpPr>
            <p:cNvPr id="71" name="Isosceles Triangle 70"/>
            <p:cNvSpPr/>
            <p:nvPr/>
          </p:nvSpPr>
          <p:spPr>
            <a:xfrm flipV="1">
              <a:off x="3565466" y="3424120"/>
              <a:ext cx="152400" cy="15240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TextBox 71"/>
            <p:cNvSpPr txBox="1"/>
            <p:nvPr/>
          </p:nvSpPr>
          <p:spPr>
            <a:xfrm rot="18791270">
              <a:off x="3151478" y="2403037"/>
              <a:ext cx="2342308" cy="276999"/>
            </a:xfrm>
            <a:prstGeom prst="rect">
              <a:avLst/>
            </a:prstGeom>
            <a:noFill/>
          </p:spPr>
          <p:txBody>
            <a:bodyPr wrap="none" rtlCol="0">
              <a:spAutoFit/>
            </a:bodyPr>
            <a:lstStyle/>
            <a:p>
              <a:r>
                <a:rPr lang="en-US" sz="1200" dirty="0" smtClean="0"/>
                <a:t>Oct 2009 Commission Direction</a:t>
              </a:r>
            </a:p>
          </p:txBody>
        </p:sp>
      </p:grpSp>
      <p:pic>
        <p:nvPicPr>
          <p:cNvPr id="73"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grpSp>
        <p:nvGrpSpPr>
          <p:cNvPr id="34" name="Group 33"/>
          <p:cNvGrpSpPr/>
          <p:nvPr/>
        </p:nvGrpSpPr>
        <p:grpSpPr>
          <a:xfrm>
            <a:off x="2362200" y="4419600"/>
            <a:ext cx="914400" cy="1447800"/>
            <a:chOff x="2362200" y="4419600"/>
            <a:chExt cx="914400" cy="1447800"/>
          </a:xfrm>
        </p:grpSpPr>
        <p:sp>
          <p:nvSpPr>
            <p:cNvPr id="40" name="Rectangle 39"/>
            <p:cNvSpPr/>
            <p:nvPr/>
          </p:nvSpPr>
          <p:spPr>
            <a:xfrm>
              <a:off x="2362200" y="4419600"/>
              <a:ext cx="914400" cy="6858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NRC Authored SC Definition</a:t>
              </a:r>
              <a:endParaRPr lang="en-US" sz="1050" dirty="0">
                <a:solidFill>
                  <a:schemeClr val="tx1"/>
                </a:solidFill>
              </a:endParaRPr>
            </a:p>
          </p:txBody>
        </p:sp>
        <p:sp>
          <p:nvSpPr>
            <p:cNvPr id="41" name="Rectangle 40"/>
            <p:cNvSpPr/>
            <p:nvPr/>
          </p:nvSpPr>
          <p:spPr>
            <a:xfrm>
              <a:off x="2362200" y="5181600"/>
              <a:ext cx="914400" cy="6858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NRC Authored 8 SC Traits</a:t>
              </a:r>
              <a:endParaRPr lang="en-US" sz="1050" dirty="0">
                <a:solidFill>
                  <a:schemeClr val="tx1"/>
                </a:solidFill>
              </a:endParaRPr>
            </a:p>
          </p:txBody>
        </p:sp>
      </p:grpSp>
      <p:grpSp>
        <p:nvGrpSpPr>
          <p:cNvPr id="32" name="Group 31"/>
          <p:cNvGrpSpPr/>
          <p:nvPr/>
        </p:nvGrpSpPr>
        <p:grpSpPr>
          <a:xfrm>
            <a:off x="152400" y="4419600"/>
            <a:ext cx="914400" cy="1447800"/>
            <a:chOff x="152400" y="4419600"/>
            <a:chExt cx="914400" cy="1447800"/>
          </a:xfrm>
        </p:grpSpPr>
        <p:sp>
          <p:nvSpPr>
            <p:cNvPr id="42" name="Rectangle 41"/>
            <p:cNvSpPr/>
            <p:nvPr/>
          </p:nvSpPr>
          <p:spPr>
            <a:xfrm>
              <a:off x="152400" y="4419600"/>
              <a:ext cx="914400" cy="6858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ROP</a:t>
              </a:r>
            </a:p>
            <a:p>
              <a:pPr algn="ctr"/>
              <a:r>
                <a:rPr lang="en-US" sz="1050" dirty="0" smtClean="0">
                  <a:solidFill>
                    <a:schemeClr val="tx1"/>
                  </a:solidFill>
                </a:rPr>
                <a:t>SC Definition</a:t>
              </a:r>
              <a:endParaRPr lang="en-US" sz="1050" dirty="0">
                <a:solidFill>
                  <a:schemeClr val="tx1"/>
                </a:solidFill>
              </a:endParaRPr>
            </a:p>
          </p:txBody>
        </p:sp>
        <p:sp>
          <p:nvSpPr>
            <p:cNvPr id="43" name="Rectangle 42"/>
            <p:cNvSpPr/>
            <p:nvPr/>
          </p:nvSpPr>
          <p:spPr>
            <a:xfrm>
              <a:off x="152400" y="5181600"/>
              <a:ext cx="914400" cy="6858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ROP</a:t>
              </a:r>
            </a:p>
            <a:p>
              <a:pPr algn="ctr"/>
              <a:r>
                <a:rPr lang="en-US" sz="1050" dirty="0" smtClean="0">
                  <a:solidFill>
                    <a:schemeClr val="tx1"/>
                  </a:solidFill>
                </a:rPr>
                <a:t>13 SC Components</a:t>
              </a:r>
              <a:endParaRPr lang="en-US" sz="1050" dirty="0">
                <a:solidFill>
                  <a:schemeClr val="tx1"/>
                </a:solidFill>
              </a:endParaRPr>
            </a:p>
          </p:txBody>
        </p:sp>
      </p:grpSp>
      <p:grpSp>
        <p:nvGrpSpPr>
          <p:cNvPr id="35" name="Group 34"/>
          <p:cNvGrpSpPr/>
          <p:nvPr/>
        </p:nvGrpSpPr>
        <p:grpSpPr>
          <a:xfrm>
            <a:off x="4114800" y="4419600"/>
            <a:ext cx="914400" cy="1447800"/>
            <a:chOff x="4114800" y="4419600"/>
            <a:chExt cx="914400" cy="1447800"/>
          </a:xfrm>
        </p:grpSpPr>
        <p:sp>
          <p:nvSpPr>
            <p:cNvPr id="44" name="Rectangle 43"/>
            <p:cNvSpPr/>
            <p:nvPr/>
          </p:nvSpPr>
          <p:spPr>
            <a:xfrm>
              <a:off x="4114800" y="4419600"/>
              <a:ext cx="914400" cy="6858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Workshop Authored SC Definition</a:t>
              </a:r>
              <a:endParaRPr lang="en-US" sz="1050" dirty="0">
                <a:solidFill>
                  <a:schemeClr val="tx1"/>
                </a:solidFill>
              </a:endParaRPr>
            </a:p>
          </p:txBody>
        </p:sp>
        <p:sp>
          <p:nvSpPr>
            <p:cNvPr id="55" name="Rectangle 54"/>
            <p:cNvSpPr/>
            <p:nvPr/>
          </p:nvSpPr>
          <p:spPr>
            <a:xfrm>
              <a:off x="4114800" y="5181600"/>
              <a:ext cx="914400" cy="6858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Workshop Authored 8 SC Traits</a:t>
              </a:r>
              <a:endParaRPr lang="en-US" sz="1050" dirty="0">
                <a:solidFill>
                  <a:schemeClr val="tx1"/>
                </a:solidFill>
              </a:endParaRPr>
            </a:p>
          </p:txBody>
        </p:sp>
      </p:grpSp>
      <p:grpSp>
        <p:nvGrpSpPr>
          <p:cNvPr id="36" name="Group 35"/>
          <p:cNvGrpSpPr/>
          <p:nvPr/>
        </p:nvGrpSpPr>
        <p:grpSpPr>
          <a:xfrm>
            <a:off x="6629400" y="4419600"/>
            <a:ext cx="914400" cy="1593200"/>
            <a:chOff x="6629400" y="4419600"/>
            <a:chExt cx="914400" cy="1593200"/>
          </a:xfrm>
        </p:grpSpPr>
        <p:sp>
          <p:nvSpPr>
            <p:cNvPr id="56" name="Rectangle 55"/>
            <p:cNvSpPr/>
            <p:nvPr/>
          </p:nvSpPr>
          <p:spPr>
            <a:xfrm>
              <a:off x="6629400" y="4419600"/>
              <a:ext cx="914400" cy="6858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bg1"/>
                  </a:solidFill>
                </a:rPr>
                <a:t>Workshop Authored SC Definition</a:t>
              </a:r>
              <a:endParaRPr lang="en-US" sz="1050" dirty="0">
                <a:solidFill>
                  <a:schemeClr val="bg1"/>
                </a:solidFill>
              </a:endParaRPr>
            </a:p>
          </p:txBody>
        </p:sp>
        <p:sp>
          <p:nvSpPr>
            <p:cNvPr id="57" name="Rectangle 56"/>
            <p:cNvSpPr/>
            <p:nvPr/>
          </p:nvSpPr>
          <p:spPr>
            <a:xfrm>
              <a:off x="6629400" y="5174600"/>
              <a:ext cx="914400" cy="8382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bg1"/>
                  </a:solidFill>
                </a:rPr>
                <a:t>Workshop Authored 8 SC Traits + Questioning Attitude</a:t>
              </a:r>
              <a:endParaRPr lang="en-US" sz="1050" dirty="0">
                <a:solidFill>
                  <a:schemeClr val="bg1"/>
                </a:solidFill>
              </a:endParaRP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9"/>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20"/>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2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58" name="Table 57"/>
          <p:cNvGraphicFramePr>
            <a:graphicFrameLocks noGrp="1"/>
          </p:cNvGraphicFramePr>
          <p:nvPr>
            <p:extLst>
              <p:ext uri="{D42A27DB-BD31-4B8C-83A1-F6EECF244321}">
                <p14:modId xmlns:p14="http://schemas.microsoft.com/office/powerpoint/2010/main" val="3612670075"/>
              </p:ext>
            </p:extLst>
          </p:nvPr>
        </p:nvGraphicFramePr>
        <p:xfrm>
          <a:off x="381000" y="3583364"/>
          <a:ext cx="8305800" cy="274320"/>
        </p:xfrm>
        <a:graphic>
          <a:graphicData uri="http://schemas.openxmlformats.org/drawingml/2006/table">
            <a:tbl>
              <a:tblPr firstRow="1" bandRow="1">
                <a:tableStyleId>{2D5ABB26-0587-4C30-8999-92F81FD0307C}</a:tableStyleId>
              </a:tblPr>
              <a:tblGrid>
                <a:gridCol w="1295400"/>
                <a:gridCol w="2514600"/>
                <a:gridCol w="2971800"/>
                <a:gridCol w="1524000"/>
              </a:tblGrid>
              <a:tr h="152400">
                <a:tc>
                  <a:txBody>
                    <a:bodyPr/>
                    <a:lstStyle/>
                    <a:p>
                      <a:pPr algn="ctr"/>
                      <a:r>
                        <a:rPr lang="en-US" sz="1200" b="0" cap="none" spc="0" dirty="0" smtClean="0">
                          <a:ln>
                            <a:noFill/>
                          </a:ln>
                          <a:solidFill>
                            <a:schemeClr val="tx1"/>
                          </a:solidFill>
                          <a:effectLst/>
                          <a:latin typeface="Arial" pitchFamily="34" charset="0"/>
                          <a:cs typeface="Arial" pitchFamily="34" charset="0"/>
                        </a:rPr>
                        <a:t>2008</a:t>
                      </a:r>
                      <a:endParaRPr lang="en-US" sz="1200" b="0" cap="none" spc="0" dirty="0">
                        <a:ln>
                          <a:noFill/>
                        </a:ln>
                        <a:solidFill>
                          <a:schemeClr val="tx1"/>
                        </a:solidFill>
                        <a:effectLst/>
                        <a:latin typeface="Arial" pitchFamily="34" charset="0"/>
                        <a:cs typeface="Arial"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US" sz="1200" b="0" cap="none" spc="0" dirty="0" smtClean="0">
                          <a:ln>
                            <a:noFill/>
                          </a:ln>
                          <a:solidFill>
                            <a:schemeClr val="tx1"/>
                          </a:solidFill>
                          <a:effectLst/>
                          <a:latin typeface="Arial" pitchFamily="34" charset="0"/>
                          <a:cs typeface="Arial" pitchFamily="34" charset="0"/>
                        </a:rPr>
                        <a:t>2009</a:t>
                      </a:r>
                      <a:endParaRPr lang="en-US" sz="1200" b="0" cap="none" spc="0" dirty="0">
                        <a:ln>
                          <a:noFill/>
                        </a:ln>
                        <a:solidFill>
                          <a:schemeClr val="tx1"/>
                        </a:solidFill>
                        <a:effectLst/>
                        <a:latin typeface="Arial" pitchFamily="34" charset="0"/>
                        <a:cs typeface="Arial"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US" sz="1200" b="0" cap="none" spc="0" dirty="0" smtClean="0">
                          <a:ln>
                            <a:noFill/>
                          </a:ln>
                          <a:solidFill>
                            <a:schemeClr val="tx1"/>
                          </a:solidFill>
                          <a:effectLst/>
                          <a:latin typeface="Arial" pitchFamily="34" charset="0"/>
                          <a:cs typeface="Arial" pitchFamily="34" charset="0"/>
                        </a:rPr>
                        <a:t>2010</a:t>
                      </a:r>
                      <a:endParaRPr lang="en-US" sz="1200" b="0" cap="none" spc="0" dirty="0">
                        <a:ln>
                          <a:noFill/>
                        </a:ln>
                        <a:solidFill>
                          <a:schemeClr val="tx1"/>
                        </a:solidFill>
                        <a:effectLst/>
                        <a:latin typeface="Arial" pitchFamily="34" charset="0"/>
                        <a:cs typeface="Arial"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US" sz="1200" b="0" cap="none" spc="0" dirty="0" smtClean="0">
                          <a:ln>
                            <a:noFill/>
                          </a:ln>
                          <a:solidFill>
                            <a:schemeClr val="tx1"/>
                          </a:solidFill>
                          <a:effectLst/>
                          <a:latin typeface="Arial" pitchFamily="34" charset="0"/>
                          <a:cs typeface="Arial" pitchFamily="34" charset="0"/>
                        </a:rPr>
                        <a:t>2011</a:t>
                      </a:r>
                      <a:endParaRPr lang="en-US" sz="1200" b="0" cap="none" spc="0" dirty="0">
                        <a:ln>
                          <a:noFill/>
                        </a:ln>
                        <a:solidFill>
                          <a:schemeClr val="tx1"/>
                        </a:solidFill>
                        <a:effectLst/>
                        <a:latin typeface="Arial" pitchFamily="34" charset="0"/>
                        <a:cs typeface="Arial" pitchFamily="34" charset="0"/>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40000"/>
                        <a:lumOff val="60000"/>
                      </a:schemeClr>
                    </a:solidFill>
                  </a:tcPr>
                </a:tc>
              </a:tr>
            </a:tbl>
          </a:graphicData>
        </a:graphic>
      </p:graphicFrame>
      <p:grpSp>
        <p:nvGrpSpPr>
          <p:cNvPr id="31" name="Group 30"/>
          <p:cNvGrpSpPr/>
          <p:nvPr/>
        </p:nvGrpSpPr>
        <p:grpSpPr>
          <a:xfrm>
            <a:off x="5129405" y="3824613"/>
            <a:ext cx="3802504" cy="455681"/>
            <a:chOff x="5129405" y="3824613"/>
            <a:chExt cx="3802504" cy="455681"/>
          </a:xfrm>
        </p:grpSpPr>
        <p:sp>
          <p:nvSpPr>
            <p:cNvPr id="78" name="Rectangle 77"/>
            <p:cNvSpPr/>
            <p:nvPr/>
          </p:nvSpPr>
          <p:spPr>
            <a:xfrm>
              <a:off x="5129405" y="3824613"/>
              <a:ext cx="1910221" cy="158663"/>
            </a:xfrm>
            <a:prstGeom prst="rect">
              <a:avLst/>
            </a:prstGeom>
            <a:solidFill>
              <a:srgbClr val="FFCB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p:cNvSpPr txBox="1"/>
            <p:nvPr/>
          </p:nvSpPr>
          <p:spPr>
            <a:xfrm>
              <a:off x="6826845" y="3880184"/>
              <a:ext cx="2105064" cy="400110"/>
            </a:xfrm>
            <a:prstGeom prst="rect">
              <a:avLst/>
            </a:prstGeom>
            <a:noFill/>
          </p:spPr>
          <p:txBody>
            <a:bodyPr wrap="none" rtlCol="0">
              <a:spAutoFit/>
            </a:bodyPr>
            <a:lstStyle/>
            <a:p>
              <a:pPr algn="ctr"/>
              <a:r>
                <a:rPr lang="en-US" sz="1000" dirty="0" smtClean="0">
                  <a:solidFill>
                    <a:srgbClr val="0070C0"/>
                  </a:solidFill>
                </a:rPr>
                <a:t>Apr-Nov 2010: NRC Staff </a:t>
              </a:r>
            </a:p>
            <a:p>
              <a:pPr algn="ctr"/>
              <a:r>
                <a:rPr lang="en-US" sz="1000" dirty="0" smtClean="0">
                  <a:solidFill>
                    <a:srgbClr val="0070C0"/>
                  </a:solidFill>
                </a:rPr>
                <a:t>Participate in18 Industry Meetings</a:t>
              </a:r>
              <a:endParaRPr lang="en-US" sz="1000" dirty="0">
                <a:solidFill>
                  <a:srgbClr val="0070C0"/>
                </a:solidFill>
              </a:endParaRPr>
            </a:p>
          </p:txBody>
        </p:sp>
      </p:grpSp>
      <p:sp>
        <p:nvSpPr>
          <p:cNvPr id="2" name="Title 1"/>
          <p:cNvSpPr>
            <a:spLocks noGrp="1"/>
          </p:cNvSpPr>
          <p:nvPr>
            <p:ph type="title"/>
          </p:nvPr>
        </p:nvSpPr>
        <p:spPr/>
        <p:txBody>
          <a:bodyPr/>
          <a:lstStyle/>
          <a:p>
            <a:r>
              <a:rPr lang="en-US" sz="3600" dirty="0" smtClean="0">
                <a:latin typeface="Trebuchet MS" pitchFamily="34" charset="0"/>
              </a:rPr>
              <a:t>Draft Safety Culture</a:t>
            </a:r>
            <a:br>
              <a:rPr lang="en-US" sz="3600" dirty="0" smtClean="0">
                <a:latin typeface="Trebuchet MS" pitchFamily="34" charset="0"/>
              </a:rPr>
            </a:br>
            <a:r>
              <a:rPr lang="en-US" sz="3600" dirty="0" smtClean="0">
                <a:latin typeface="Trebuchet MS" pitchFamily="34" charset="0"/>
              </a:rPr>
              <a:t>Policy Statement Timeline</a:t>
            </a:r>
            <a:endParaRPr lang="en-US" sz="3600" dirty="0">
              <a:latin typeface="Trebuchet MS" pitchFamily="34" charset="0"/>
            </a:endParaRPr>
          </a:p>
        </p:txBody>
      </p:sp>
      <p:sp>
        <p:nvSpPr>
          <p:cNvPr id="4" name="Slide Number Placeholder 3"/>
          <p:cNvSpPr>
            <a:spLocks noGrp="1"/>
          </p:cNvSpPr>
          <p:nvPr>
            <p:ph type="sldNum" sz="quarter" idx="12"/>
          </p:nvPr>
        </p:nvSpPr>
        <p:spPr>
          <a:xfrm>
            <a:off x="6553200" y="6340475"/>
            <a:ext cx="2133600" cy="365125"/>
          </a:xfrm>
        </p:spPr>
        <p:txBody>
          <a:bodyPr/>
          <a:lstStyle/>
          <a:p>
            <a:pPr>
              <a:defRPr/>
            </a:pPr>
            <a:fld id="{E89A4B5B-4C9F-4AC1-A326-AE493228C02A}" type="slidenum">
              <a:rPr lang="en-US" smtClean="0"/>
              <a:pPr>
                <a:defRPr/>
              </a:pPr>
              <a:t>14</a:t>
            </a:fld>
            <a:endParaRPr lang="en-US" dirty="0"/>
          </a:p>
        </p:txBody>
      </p:sp>
      <p:grpSp>
        <p:nvGrpSpPr>
          <p:cNvPr id="11" name="Group 10"/>
          <p:cNvGrpSpPr/>
          <p:nvPr/>
        </p:nvGrpSpPr>
        <p:grpSpPr>
          <a:xfrm>
            <a:off x="4464755" y="1625670"/>
            <a:ext cx="810649" cy="2023759"/>
            <a:chOff x="4464755" y="1625670"/>
            <a:chExt cx="810649" cy="2023759"/>
          </a:xfrm>
        </p:grpSpPr>
        <p:sp>
          <p:nvSpPr>
            <p:cNvPr id="8" name="Isosceles Triangle 7"/>
            <p:cNvSpPr/>
            <p:nvPr/>
          </p:nvSpPr>
          <p:spPr>
            <a:xfrm flipV="1">
              <a:off x="4464755" y="3424120"/>
              <a:ext cx="152400" cy="152400"/>
            </a:xfrm>
            <a:prstGeom prst="triangl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 name="TextBox 8"/>
            <p:cNvSpPr txBox="1"/>
            <p:nvPr/>
          </p:nvSpPr>
          <p:spPr>
            <a:xfrm rot="18791270">
              <a:off x="4125025" y="2499050"/>
              <a:ext cx="2023759" cy="276999"/>
            </a:xfrm>
            <a:prstGeom prst="rect">
              <a:avLst/>
            </a:prstGeom>
            <a:noFill/>
          </p:spPr>
          <p:txBody>
            <a:bodyPr wrap="none" rtlCol="0">
              <a:spAutoFit/>
            </a:bodyPr>
            <a:lstStyle/>
            <a:p>
              <a:r>
                <a:rPr lang="en-US" sz="1200" dirty="0" smtClean="0">
                  <a:solidFill>
                    <a:srgbClr val="0070C0"/>
                  </a:solidFill>
                </a:rPr>
                <a:t>Feb 2010 Public Workshop</a:t>
              </a:r>
              <a:endParaRPr lang="en-US" sz="1200" dirty="0">
                <a:solidFill>
                  <a:srgbClr val="0070C0"/>
                </a:solidFill>
              </a:endParaRPr>
            </a:p>
          </p:txBody>
        </p:sp>
      </p:grpSp>
      <p:grpSp>
        <p:nvGrpSpPr>
          <p:cNvPr id="3" name="Group 2"/>
          <p:cNvGrpSpPr/>
          <p:nvPr/>
        </p:nvGrpSpPr>
        <p:grpSpPr>
          <a:xfrm>
            <a:off x="533399" y="1331608"/>
            <a:ext cx="928973" cy="2366353"/>
            <a:chOff x="533399" y="1331608"/>
            <a:chExt cx="928973" cy="2366353"/>
          </a:xfrm>
        </p:grpSpPr>
        <p:sp>
          <p:nvSpPr>
            <p:cNvPr id="12" name="Isosceles Triangle 11"/>
            <p:cNvSpPr/>
            <p:nvPr/>
          </p:nvSpPr>
          <p:spPr>
            <a:xfrm flipV="1">
              <a:off x="533399" y="3424120"/>
              <a:ext cx="152400" cy="15240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 name="TextBox 12"/>
            <p:cNvSpPr txBox="1"/>
            <p:nvPr/>
          </p:nvSpPr>
          <p:spPr>
            <a:xfrm rot="18791270">
              <a:off x="140696" y="2376285"/>
              <a:ext cx="2366353" cy="276999"/>
            </a:xfrm>
            <a:prstGeom prst="rect">
              <a:avLst/>
            </a:prstGeom>
            <a:noFill/>
          </p:spPr>
          <p:txBody>
            <a:bodyPr wrap="none" rtlCol="0">
              <a:spAutoFit/>
            </a:bodyPr>
            <a:lstStyle/>
            <a:p>
              <a:r>
                <a:rPr lang="en-US" sz="1200" dirty="0" smtClean="0"/>
                <a:t>Feb 2008 Commission Direction</a:t>
              </a:r>
            </a:p>
          </p:txBody>
        </p:sp>
      </p:grpSp>
      <p:grpSp>
        <p:nvGrpSpPr>
          <p:cNvPr id="5" name="Group 4"/>
          <p:cNvGrpSpPr/>
          <p:nvPr/>
        </p:nvGrpSpPr>
        <p:grpSpPr>
          <a:xfrm>
            <a:off x="1905000" y="1761400"/>
            <a:ext cx="765568" cy="1880643"/>
            <a:chOff x="1905000" y="1761400"/>
            <a:chExt cx="765568" cy="1880643"/>
          </a:xfrm>
        </p:grpSpPr>
        <p:sp>
          <p:nvSpPr>
            <p:cNvPr id="23" name="Isosceles Triangle 22"/>
            <p:cNvSpPr/>
            <p:nvPr/>
          </p:nvSpPr>
          <p:spPr>
            <a:xfrm flipV="1">
              <a:off x="1905000" y="3424120"/>
              <a:ext cx="152400" cy="152400"/>
            </a:xfrm>
            <a:prstGeom prst="triangl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TextBox 23"/>
            <p:cNvSpPr txBox="1"/>
            <p:nvPr/>
          </p:nvSpPr>
          <p:spPr>
            <a:xfrm rot="18791270">
              <a:off x="1591747" y="2563222"/>
              <a:ext cx="1880643" cy="276999"/>
            </a:xfrm>
            <a:prstGeom prst="rect">
              <a:avLst/>
            </a:prstGeom>
            <a:noFill/>
          </p:spPr>
          <p:txBody>
            <a:bodyPr wrap="none" rtlCol="0">
              <a:spAutoFit/>
            </a:bodyPr>
            <a:lstStyle/>
            <a:p>
              <a:r>
                <a:rPr lang="en-US" sz="1200" dirty="0" smtClean="0">
                  <a:solidFill>
                    <a:srgbClr val="0070C0"/>
                  </a:solidFill>
                </a:rPr>
                <a:t>Feb 2009 Public Meeting</a:t>
              </a:r>
              <a:endParaRPr lang="en-US" sz="1200" dirty="0">
                <a:solidFill>
                  <a:srgbClr val="0070C0"/>
                </a:solidFill>
              </a:endParaRPr>
            </a:p>
          </p:txBody>
        </p:sp>
      </p:grpSp>
      <p:grpSp>
        <p:nvGrpSpPr>
          <p:cNvPr id="6" name="Group 5"/>
          <p:cNvGrpSpPr/>
          <p:nvPr/>
        </p:nvGrpSpPr>
        <p:grpSpPr>
          <a:xfrm>
            <a:off x="2743200" y="1280607"/>
            <a:ext cx="918780" cy="2430474"/>
            <a:chOff x="2743200" y="1280607"/>
            <a:chExt cx="918780" cy="2430474"/>
          </a:xfrm>
        </p:grpSpPr>
        <p:sp>
          <p:nvSpPr>
            <p:cNvPr id="25" name="Isosceles Triangle 24"/>
            <p:cNvSpPr/>
            <p:nvPr/>
          </p:nvSpPr>
          <p:spPr>
            <a:xfrm flipV="1">
              <a:off x="2743200" y="3424120"/>
              <a:ext cx="152400" cy="152400"/>
            </a:xfrm>
            <a:prstGeom prst="triangl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6" name="TextBox 25"/>
            <p:cNvSpPr txBox="1"/>
            <p:nvPr/>
          </p:nvSpPr>
          <p:spPr>
            <a:xfrm rot="18791270">
              <a:off x="2308244" y="2357344"/>
              <a:ext cx="2430474" cy="276999"/>
            </a:xfrm>
            <a:prstGeom prst="rect">
              <a:avLst/>
            </a:prstGeom>
            <a:noFill/>
          </p:spPr>
          <p:txBody>
            <a:bodyPr wrap="none" rtlCol="0">
              <a:spAutoFit/>
            </a:bodyPr>
            <a:lstStyle/>
            <a:p>
              <a:r>
                <a:rPr lang="en-US" sz="1200" dirty="0" smtClean="0">
                  <a:solidFill>
                    <a:schemeClr val="accent3">
                      <a:lumMod val="75000"/>
                    </a:schemeClr>
                  </a:solidFill>
                </a:rPr>
                <a:t>May 2009 Draft Policy Statement</a:t>
              </a:r>
              <a:endParaRPr lang="en-US" sz="1200" dirty="0">
                <a:solidFill>
                  <a:schemeClr val="accent3">
                    <a:lumMod val="75000"/>
                  </a:schemeClr>
                </a:solidFill>
              </a:endParaRPr>
            </a:p>
          </p:txBody>
        </p:sp>
      </p:grpSp>
      <p:grpSp>
        <p:nvGrpSpPr>
          <p:cNvPr id="10" name="Group 9"/>
          <p:cNvGrpSpPr/>
          <p:nvPr/>
        </p:nvGrpSpPr>
        <p:grpSpPr>
          <a:xfrm>
            <a:off x="3886200" y="1186566"/>
            <a:ext cx="988730" cy="2537874"/>
            <a:chOff x="3886200" y="1186566"/>
            <a:chExt cx="988730" cy="2537874"/>
          </a:xfrm>
        </p:grpSpPr>
        <p:sp>
          <p:nvSpPr>
            <p:cNvPr id="29" name="Isosceles Triangle 28"/>
            <p:cNvSpPr/>
            <p:nvPr/>
          </p:nvSpPr>
          <p:spPr>
            <a:xfrm flipV="1">
              <a:off x="3886200" y="3424120"/>
              <a:ext cx="152400" cy="152400"/>
            </a:xfrm>
            <a:prstGeom prst="triangl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TextBox 29"/>
            <p:cNvSpPr txBox="1"/>
            <p:nvPr/>
          </p:nvSpPr>
          <p:spPr>
            <a:xfrm rot="18791270">
              <a:off x="3467494" y="2317003"/>
              <a:ext cx="2537874" cy="276999"/>
            </a:xfrm>
            <a:prstGeom prst="rect">
              <a:avLst/>
            </a:prstGeom>
            <a:noFill/>
          </p:spPr>
          <p:txBody>
            <a:bodyPr wrap="none" rtlCol="0">
              <a:spAutoFit/>
            </a:bodyPr>
            <a:lstStyle/>
            <a:p>
              <a:r>
                <a:rPr lang="en-US" sz="1200" dirty="0" smtClean="0">
                  <a:solidFill>
                    <a:srgbClr val="0070C0"/>
                  </a:solidFill>
                </a:rPr>
                <a:t>Nov 2009 Federal Register Notice</a:t>
              </a:r>
              <a:endParaRPr lang="en-US" sz="1200" dirty="0">
                <a:solidFill>
                  <a:srgbClr val="0070C0"/>
                </a:solidFill>
              </a:endParaRPr>
            </a:p>
          </p:txBody>
        </p:sp>
      </p:grpSp>
      <p:grpSp>
        <p:nvGrpSpPr>
          <p:cNvPr id="16" name="Group 15"/>
          <p:cNvGrpSpPr/>
          <p:nvPr/>
        </p:nvGrpSpPr>
        <p:grpSpPr>
          <a:xfrm>
            <a:off x="6214877" y="1229078"/>
            <a:ext cx="974245" cy="2494594"/>
            <a:chOff x="6214877" y="1229078"/>
            <a:chExt cx="974245" cy="2494594"/>
          </a:xfrm>
        </p:grpSpPr>
        <p:sp>
          <p:nvSpPr>
            <p:cNvPr id="38" name="Isosceles Triangle 37"/>
            <p:cNvSpPr/>
            <p:nvPr/>
          </p:nvSpPr>
          <p:spPr>
            <a:xfrm flipV="1">
              <a:off x="6214877" y="3424120"/>
              <a:ext cx="152400" cy="152400"/>
            </a:xfrm>
            <a:prstGeom prst="triangl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TextBox 38"/>
            <p:cNvSpPr txBox="1"/>
            <p:nvPr/>
          </p:nvSpPr>
          <p:spPr>
            <a:xfrm rot="18791270">
              <a:off x="5803326" y="2337875"/>
              <a:ext cx="2494594" cy="276999"/>
            </a:xfrm>
            <a:prstGeom prst="rect">
              <a:avLst/>
            </a:prstGeom>
            <a:noFill/>
          </p:spPr>
          <p:txBody>
            <a:bodyPr wrap="none" rtlCol="0">
              <a:spAutoFit/>
            </a:bodyPr>
            <a:lstStyle/>
            <a:p>
              <a:r>
                <a:rPr lang="en-US" sz="1200" dirty="0" smtClean="0">
                  <a:solidFill>
                    <a:srgbClr val="0070C0"/>
                  </a:solidFill>
                </a:rPr>
                <a:t>Sep 2010 Federal Register Notice</a:t>
              </a:r>
              <a:endParaRPr lang="en-US" sz="1200" dirty="0">
                <a:solidFill>
                  <a:srgbClr val="0070C0"/>
                </a:solidFill>
              </a:endParaRPr>
            </a:p>
          </p:txBody>
        </p:sp>
      </p:grpSp>
      <p:grpSp>
        <p:nvGrpSpPr>
          <p:cNvPr id="18" name="Group 17"/>
          <p:cNvGrpSpPr/>
          <p:nvPr/>
        </p:nvGrpSpPr>
        <p:grpSpPr>
          <a:xfrm>
            <a:off x="6978869" y="1784049"/>
            <a:ext cx="734612" cy="1840568"/>
            <a:chOff x="6978869" y="1784049"/>
            <a:chExt cx="734612" cy="1840568"/>
          </a:xfrm>
        </p:grpSpPr>
        <p:sp>
          <p:nvSpPr>
            <p:cNvPr id="45" name="Isosceles Triangle 44"/>
            <p:cNvSpPr/>
            <p:nvPr/>
          </p:nvSpPr>
          <p:spPr>
            <a:xfrm flipV="1">
              <a:off x="6978869" y="3424120"/>
              <a:ext cx="152400" cy="152400"/>
            </a:xfrm>
            <a:prstGeom prst="triangl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TextBox 45"/>
            <p:cNvSpPr txBox="1"/>
            <p:nvPr/>
          </p:nvSpPr>
          <p:spPr>
            <a:xfrm rot="18791270">
              <a:off x="6654698" y="2565833"/>
              <a:ext cx="1840568" cy="276999"/>
            </a:xfrm>
            <a:prstGeom prst="rect">
              <a:avLst/>
            </a:prstGeom>
            <a:noFill/>
          </p:spPr>
          <p:txBody>
            <a:bodyPr wrap="none" rtlCol="0">
              <a:spAutoFit/>
            </a:bodyPr>
            <a:lstStyle/>
            <a:p>
              <a:r>
                <a:rPr lang="en-US" sz="1200" dirty="0" smtClean="0">
                  <a:solidFill>
                    <a:schemeClr val="accent3">
                      <a:lumMod val="75000"/>
                    </a:schemeClr>
                  </a:solidFill>
                </a:rPr>
                <a:t>Nov 2010 Final Draft PS</a:t>
              </a:r>
              <a:endParaRPr lang="en-US" sz="1200" dirty="0">
                <a:solidFill>
                  <a:schemeClr val="accent3">
                    <a:lumMod val="75000"/>
                  </a:schemeClr>
                </a:solidFill>
              </a:endParaRPr>
            </a:p>
          </p:txBody>
        </p:sp>
      </p:grpSp>
      <p:grpSp>
        <p:nvGrpSpPr>
          <p:cNvPr id="14" name="Group 13"/>
          <p:cNvGrpSpPr/>
          <p:nvPr/>
        </p:nvGrpSpPr>
        <p:grpSpPr>
          <a:xfrm>
            <a:off x="4769069" y="1402051"/>
            <a:ext cx="888563" cy="2281394"/>
            <a:chOff x="4769069" y="1402051"/>
            <a:chExt cx="888563" cy="2281394"/>
          </a:xfrm>
        </p:grpSpPr>
        <p:sp>
          <p:nvSpPr>
            <p:cNvPr id="47" name="Isosceles Triangle 46"/>
            <p:cNvSpPr/>
            <p:nvPr/>
          </p:nvSpPr>
          <p:spPr>
            <a:xfrm flipV="1">
              <a:off x="4769069" y="3424120"/>
              <a:ext cx="152400" cy="152400"/>
            </a:xfrm>
            <a:prstGeom prst="triangl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TextBox 47"/>
            <p:cNvSpPr txBox="1"/>
            <p:nvPr/>
          </p:nvSpPr>
          <p:spPr>
            <a:xfrm rot="18791270">
              <a:off x="4378436" y="2404248"/>
              <a:ext cx="2281394" cy="276999"/>
            </a:xfrm>
            <a:prstGeom prst="rect">
              <a:avLst/>
            </a:prstGeom>
            <a:noFill/>
          </p:spPr>
          <p:txBody>
            <a:bodyPr wrap="none" rtlCol="0">
              <a:spAutoFit/>
            </a:bodyPr>
            <a:lstStyle/>
            <a:p>
              <a:r>
                <a:rPr lang="en-US" sz="1200" dirty="0" smtClean="0">
                  <a:solidFill>
                    <a:srgbClr val="C00000"/>
                  </a:solidFill>
                </a:rPr>
                <a:t>Mar 2010 Commission Briefing</a:t>
              </a:r>
              <a:endParaRPr lang="en-US" sz="1200" dirty="0">
                <a:solidFill>
                  <a:srgbClr val="C00000"/>
                </a:solidFill>
              </a:endParaRPr>
            </a:p>
          </p:txBody>
        </p:sp>
      </p:grpSp>
      <p:grpSp>
        <p:nvGrpSpPr>
          <p:cNvPr id="15" name="Group 14"/>
          <p:cNvGrpSpPr/>
          <p:nvPr/>
        </p:nvGrpSpPr>
        <p:grpSpPr>
          <a:xfrm>
            <a:off x="5833877" y="1098009"/>
            <a:ext cx="1007009" cy="2645724"/>
            <a:chOff x="5833877" y="1098009"/>
            <a:chExt cx="1007009" cy="2645724"/>
          </a:xfrm>
        </p:grpSpPr>
        <p:sp>
          <p:nvSpPr>
            <p:cNvPr id="49" name="Isosceles Triangle 48"/>
            <p:cNvSpPr/>
            <p:nvPr/>
          </p:nvSpPr>
          <p:spPr>
            <a:xfrm flipV="1">
              <a:off x="5833877" y="3424120"/>
              <a:ext cx="152400" cy="152400"/>
            </a:xfrm>
            <a:prstGeom prst="triangl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0" name="TextBox 49"/>
            <p:cNvSpPr txBox="1"/>
            <p:nvPr/>
          </p:nvSpPr>
          <p:spPr>
            <a:xfrm rot="18791270">
              <a:off x="5379525" y="2282371"/>
              <a:ext cx="2645724" cy="276999"/>
            </a:xfrm>
            <a:prstGeom prst="rect">
              <a:avLst/>
            </a:prstGeom>
            <a:noFill/>
          </p:spPr>
          <p:txBody>
            <a:bodyPr wrap="none" rtlCol="0">
              <a:spAutoFit/>
            </a:bodyPr>
            <a:lstStyle/>
            <a:p>
              <a:r>
                <a:rPr lang="en-US" sz="1200" dirty="0" smtClean="0">
                  <a:solidFill>
                    <a:srgbClr val="0070C0"/>
                  </a:solidFill>
                </a:rPr>
                <a:t>Jul 2010 Public Meeting (Workshop)</a:t>
              </a:r>
              <a:endParaRPr lang="en-US" sz="1200" dirty="0">
                <a:solidFill>
                  <a:srgbClr val="0070C0"/>
                </a:solidFill>
              </a:endParaRPr>
            </a:p>
          </p:txBody>
        </p:sp>
      </p:grpSp>
      <p:grpSp>
        <p:nvGrpSpPr>
          <p:cNvPr id="17" name="Group 16"/>
          <p:cNvGrpSpPr/>
          <p:nvPr/>
        </p:nvGrpSpPr>
        <p:grpSpPr>
          <a:xfrm>
            <a:off x="6477000" y="1021423"/>
            <a:ext cx="1087030" cy="2722668"/>
            <a:chOff x="6477000" y="1021423"/>
            <a:chExt cx="1087030" cy="2722668"/>
          </a:xfrm>
        </p:grpSpPr>
        <p:sp>
          <p:nvSpPr>
            <p:cNvPr id="51" name="Isosceles Triangle 50"/>
            <p:cNvSpPr/>
            <p:nvPr/>
          </p:nvSpPr>
          <p:spPr>
            <a:xfrm flipV="1">
              <a:off x="6477000" y="3424120"/>
              <a:ext cx="152400" cy="152400"/>
            </a:xfrm>
            <a:prstGeom prst="triangl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TextBox 51"/>
            <p:cNvSpPr txBox="1"/>
            <p:nvPr/>
          </p:nvSpPr>
          <p:spPr>
            <a:xfrm rot="18791270">
              <a:off x="6064197" y="2244257"/>
              <a:ext cx="2722668" cy="276999"/>
            </a:xfrm>
            <a:prstGeom prst="rect">
              <a:avLst/>
            </a:prstGeom>
            <a:noFill/>
          </p:spPr>
          <p:txBody>
            <a:bodyPr wrap="none" rtlCol="0">
              <a:spAutoFit/>
            </a:bodyPr>
            <a:lstStyle/>
            <a:p>
              <a:r>
                <a:rPr lang="en-US" sz="1200" dirty="0" smtClean="0">
                  <a:solidFill>
                    <a:srgbClr val="0070C0"/>
                  </a:solidFill>
                </a:rPr>
                <a:t>Sep 2010 Public Meeting (Workshop)</a:t>
              </a:r>
              <a:endParaRPr lang="en-US" sz="1200" dirty="0">
                <a:solidFill>
                  <a:srgbClr val="0070C0"/>
                </a:solidFill>
              </a:endParaRPr>
            </a:p>
          </p:txBody>
        </p:sp>
      </p:grpSp>
      <p:grpSp>
        <p:nvGrpSpPr>
          <p:cNvPr id="19" name="Group 18"/>
          <p:cNvGrpSpPr/>
          <p:nvPr/>
        </p:nvGrpSpPr>
        <p:grpSpPr>
          <a:xfrm>
            <a:off x="7391400" y="1390624"/>
            <a:ext cx="872636" cy="2295628"/>
            <a:chOff x="7391400" y="1390624"/>
            <a:chExt cx="872636" cy="2295628"/>
          </a:xfrm>
        </p:grpSpPr>
        <p:sp>
          <p:nvSpPr>
            <p:cNvPr id="53" name="Isosceles Triangle 52"/>
            <p:cNvSpPr/>
            <p:nvPr/>
          </p:nvSpPr>
          <p:spPr>
            <a:xfrm flipV="1">
              <a:off x="7391400" y="3424120"/>
              <a:ext cx="152400" cy="152400"/>
            </a:xfrm>
            <a:prstGeom prst="triangl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4" name="TextBox 53"/>
            <p:cNvSpPr txBox="1"/>
            <p:nvPr/>
          </p:nvSpPr>
          <p:spPr>
            <a:xfrm rot="18791270">
              <a:off x="6977723" y="2399938"/>
              <a:ext cx="2295628" cy="276999"/>
            </a:xfrm>
            <a:prstGeom prst="rect">
              <a:avLst/>
            </a:prstGeom>
            <a:noFill/>
          </p:spPr>
          <p:txBody>
            <a:bodyPr wrap="none" rtlCol="0">
              <a:spAutoFit/>
            </a:bodyPr>
            <a:lstStyle/>
            <a:p>
              <a:r>
                <a:rPr lang="en-US" sz="1200" dirty="0" smtClean="0">
                  <a:solidFill>
                    <a:srgbClr val="C00000"/>
                  </a:solidFill>
                </a:rPr>
                <a:t>Jan 2011 Commission Briefing</a:t>
              </a:r>
              <a:endParaRPr lang="en-US" sz="1200" dirty="0">
                <a:solidFill>
                  <a:srgbClr val="C00000"/>
                </a:solidFill>
              </a:endParaRPr>
            </a:p>
          </p:txBody>
        </p:sp>
      </p:grpSp>
      <p:grpSp>
        <p:nvGrpSpPr>
          <p:cNvPr id="27" name="Group 26"/>
          <p:cNvGrpSpPr/>
          <p:nvPr/>
        </p:nvGrpSpPr>
        <p:grpSpPr>
          <a:xfrm>
            <a:off x="3705575" y="3772422"/>
            <a:ext cx="1178528" cy="605992"/>
            <a:chOff x="3705575" y="3772422"/>
            <a:chExt cx="1178528" cy="605992"/>
          </a:xfrm>
        </p:grpSpPr>
        <p:sp>
          <p:nvSpPr>
            <p:cNvPr id="59" name="Rectangle 58"/>
            <p:cNvSpPr/>
            <p:nvPr/>
          </p:nvSpPr>
          <p:spPr>
            <a:xfrm>
              <a:off x="3962400" y="3772422"/>
              <a:ext cx="685800" cy="152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p:cNvSpPr txBox="1"/>
            <p:nvPr/>
          </p:nvSpPr>
          <p:spPr>
            <a:xfrm>
              <a:off x="3705575" y="3978304"/>
              <a:ext cx="1178528" cy="400110"/>
            </a:xfrm>
            <a:prstGeom prst="rect">
              <a:avLst/>
            </a:prstGeom>
            <a:noFill/>
          </p:spPr>
          <p:txBody>
            <a:bodyPr wrap="none" rtlCol="0">
              <a:spAutoFit/>
            </a:bodyPr>
            <a:lstStyle/>
            <a:p>
              <a:pPr algn="ctr"/>
              <a:r>
                <a:rPr lang="en-US" sz="1000" dirty="0" smtClean="0">
                  <a:solidFill>
                    <a:srgbClr val="0070C0"/>
                  </a:solidFill>
                </a:rPr>
                <a:t>120 Day Public</a:t>
              </a:r>
            </a:p>
            <a:p>
              <a:pPr algn="ctr"/>
              <a:r>
                <a:rPr lang="en-US" sz="1000" dirty="0" smtClean="0">
                  <a:solidFill>
                    <a:srgbClr val="0070C0"/>
                  </a:solidFill>
                </a:rPr>
                <a:t> Comment Period</a:t>
              </a:r>
              <a:endParaRPr lang="en-US" sz="1000" dirty="0">
                <a:solidFill>
                  <a:srgbClr val="0070C0"/>
                </a:solidFill>
              </a:endParaRPr>
            </a:p>
          </p:txBody>
        </p:sp>
      </p:grpSp>
      <p:grpSp>
        <p:nvGrpSpPr>
          <p:cNvPr id="28" name="Group 27"/>
          <p:cNvGrpSpPr/>
          <p:nvPr/>
        </p:nvGrpSpPr>
        <p:grpSpPr>
          <a:xfrm>
            <a:off x="5775652" y="3772422"/>
            <a:ext cx="1178529" cy="605992"/>
            <a:chOff x="5775652" y="3772422"/>
            <a:chExt cx="1178529" cy="605992"/>
          </a:xfrm>
        </p:grpSpPr>
        <p:sp>
          <p:nvSpPr>
            <p:cNvPr id="61" name="Rectangle 60"/>
            <p:cNvSpPr/>
            <p:nvPr/>
          </p:nvSpPr>
          <p:spPr>
            <a:xfrm>
              <a:off x="6248400" y="3772422"/>
              <a:ext cx="228600" cy="152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5775652" y="3978304"/>
              <a:ext cx="1178529" cy="400110"/>
            </a:xfrm>
            <a:prstGeom prst="rect">
              <a:avLst/>
            </a:prstGeom>
            <a:noFill/>
          </p:spPr>
          <p:txBody>
            <a:bodyPr wrap="none" rtlCol="0">
              <a:spAutoFit/>
            </a:bodyPr>
            <a:lstStyle/>
            <a:p>
              <a:pPr algn="ctr"/>
              <a:r>
                <a:rPr lang="en-US" sz="1000" dirty="0" smtClean="0">
                  <a:solidFill>
                    <a:srgbClr val="0070C0"/>
                  </a:solidFill>
                </a:rPr>
                <a:t>30 Day Public</a:t>
              </a:r>
            </a:p>
            <a:p>
              <a:pPr algn="ctr"/>
              <a:r>
                <a:rPr lang="en-US" sz="1000" dirty="0" smtClean="0">
                  <a:solidFill>
                    <a:srgbClr val="0070C0"/>
                  </a:solidFill>
                </a:rPr>
                <a:t> Comment Period</a:t>
              </a:r>
              <a:endParaRPr lang="en-US" sz="1000" dirty="0">
                <a:solidFill>
                  <a:srgbClr val="0070C0"/>
                </a:solidFill>
              </a:endParaRPr>
            </a:p>
          </p:txBody>
        </p:sp>
      </p:grpSp>
      <p:grpSp>
        <p:nvGrpSpPr>
          <p:cNvPr id="20" name="Group 19"/>
          <p:cNvGrpSpPr/>
          <p:nvPr/>
        </p:nvGrpSpPr>
        <p:grpSpPr>
          <a:xfrm>
            <a:off x="7620000" y="2296210"/>
            <a:ext cx="577315" cy="1280310"/>
            <a:chOff x="7620000" y="2296210"/>
            <a:chExt cx="577315" cy="1280310"/>
          </a:xfrm>
        </p:grpSpPr>
        <p:sp>
          <p:nvSpPr>
            <p:cNvPr id="63" name="Isosceles Triangle 62"/>
            <p:cNvSpPr/>
            <p:nvPr/>
          </p:nvSpPr>
          <p:spPr>
            <a:xfrm flipV="1">
              <a:off x="7620000" y="342412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8" name="TextBox 67"/>
            <p:cNvSpPr txBox="1"/>
            <p:nvPr/>
          </p:nvSpPr>
          <p:spPr>
            <a:xfrm rot="18791270">
              <a:off x="7433805" y="2782721"/>
              <a:ext cx="1250022" cy="276999"/>
            </a:xfrm>
            <a:prstGeom prst="rect">
              <a:avLst/>
            </a:prstGeom>
            <a:noFill/>
          </p:spPr>
          <p:txBody>
            <a:bodyPr wrap="none" rtlCol="0">
              <a:spAutoFit/>
            </a:bodyPr>
            <a:lstStyle/>
            <a:p>
              <a:r>
                <a:rPr lang="en-US" sz="1200" dirty="0" smtClean="0">
                  <a:solidFill>
                    <a:srgbClr val="0070C0"/>
                  </a:solidFill>
                </a:rPr>
                <a:t>Feb 2011 IAEA</a:t>
              </a:r>
              <a:endParaRPr lang="en-US" sz="1200" dirty="0">
                <a:solidFill>
                  <a:srgbClr val="0070C0"/>
                </a:solidFill>
              </a:endParaRPr>
            </a:p>
          </p:txBody>
        </p:sp>
      </p:grpSp>
      <p:grpSp>
        <p:nvGrpSpPr>
          <p:cNvPr id="21" name="Group 20"/>
          <p:cNvGrpSpPr/>
          <p:nvPr/>
        </p:nvGrpSpPr>
        <p:grpSpPr>
          <a:xfrm>
            <a:off x="7836074" y="2297909"/>
            <a:ext cx="564790" cy="1278611"/>
            <a:chOff x="7836074" y="2297909"/>
            <a:chExt cx="564790" cy="1278611"/>
          </a:xfrm>
        </p:grpSpPr>
        <p:sp>
          <p:nvSpPr>
            <p:cNvPr id="64" name="Isosceles Triangle 63"/>
            <p:cNvSpPr/>
            <p:nvPr/>
          </p:nvSpPr>
          <p:spPr>
            <a:xfrm flipV="1">
              <a:off x="7836074" y="342412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TextBox 68"/>
            <p:cNvSpPr txBox="1"/>
            <p:nvPr/>
          </p:nvSpPr>
          <p:spPr>
            <a:xfrm rot="18791270">
              <a:off x="7639053" y="2782721"/>
              <a:ext cx="1246623" cy="276999"/>
            </a:xfrm>
            <a:prstGeom prst="rect">
              <a:avLst/>
            </a:prstGeom>
            <a:noFill/>
          </p:spPr>
          <p:txBody>
            <a:bodyPr wrap="none" rtlCol="0">
              <a:spAutoFit/>
            </a:bodyPr>
            <a:lstStyle/>
            <a:p>
              <a:r>
                <a:rPr lang="en-US" sz="1200" dirty="0" smtClean="0">
                  <a:solidFill>
                    <a:srgbClr val="0070C0"/>
                  </a:solidFill>
                </a:rPr>
                <a:t>Feb 2011 IRPA</a:t>
              </a:r>
              <a:endParaRPr lang="en-US" sz="1200" dirty="0">
                <a:solidFill>
                  <a:srgbClr val="0070C0"/>
                </a:solidFill>
              </a:endParaRPr>
            </a:p>
          </p:txBody>
        </p:sp>
      </p:grpSp>
      <p:grpSp>
        <p:nvGrpSpPr>
          <p:cNvPr id="22" name="Group 21"/>
          <p:cNvGrpSpPr/>
          <p:nvPr/>
        </p:nvGrpSpPr>
        <p:grpSpPr>
          <a:xfrm>
            <a:off x="8103296" y="2401855"/>
            <a:ext cx="525124" cy="1174665"/>
            <a:chOff x="8103296" y="2401855"/>
            <a:chExt cx="525124" cy="1174665"/>
          </a:xfrm>
        </p:grpSpPr>
        <p:sp>
          <p:nvSpPr>
            <p:cNvPr id="65" name="Isosceles Triangle 64"/>
            <p:cNvSpPr/>
            <p:nvPr/>
          </p:nvSpPr>
          <p:spPr>
            <a:xfrm flipV="1">
              <a:off x="8103296" y="3424120"/>
              <a:ext cx="152400" cy="152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0070C0"/>
                </a:solidFill>
              </a:endParaRPr>
            </a:p>
          </p:txBody>
        </p:sp>
        <p:sp>
          <p:nvSpPr>
            <p:cNvPr id="70" name="TextBox 69"/>
            <p:cNvSpPr txBox="1"/>
            <p:nvPr/>
          </p:nvSpPr>
          <p:spPr>
            <a:xfrm rot="18791270">
              <a:off x="7925600" y="2827676"/>
              <a:ext cx="1128642" cy="276999"/>
            </a:xfrm>
            <a:prstGeom prst="rect">
              <a:avLst/>
            </a:prstGeom>
            <a:noFill/>
          </p:spPr>
          <p:txBody>
            <a:bodyPr wrap="none" rtlCol="0">
              <a:spAutoFit/>
            </a:bodyPr>
            <a:lstStyle/>
            <a:p>
              <a:r>
                <a:rPr lang="en-US" sz="1200" dirty="0" smtClean="0">
                  <a:solidFill>
                    <a:srgbClr val="0070C0"/>
                  </a:solidFill>
                </a:rPr>
                <a:t>Mar 2011 RIC</a:t>
              </a:r>
              <a:endParaRPr lang="en-US" sz="1200" dirty="0">
                <a:solidFill>
                  <a:srgbClr val="0070C0"/>
                </a:solidFill>
              </a:endParaRPr>
            </a:p>
          </p:txBody>
        </p:sp>
      </p:grpSp>
      <p:grpSp>
        <p:nvGrpSpPr>
          <p:cNvPr id="7" name="Group 6"/>
          <p:cNvGrpSpPr/>
          <p:nvPr/>
        </p:nvGrpSpPr>
        <p:grpSpPr>
          <a:xfrm>
            <a:off x="3565466" y="1370383"/>
            <a:ext cx="895665" cy="2342308"/>
            <a:chOff x="3565466" y="1370383"/>
            <a:chExt cx="895665" cy="2342308"/>
          </a:xfrm>
        </p:grpSpPr>
        <p:sp>
          <p:nvSpPr>
            <p:cNvPr id="71" name="Isosceles Triangle 70"/>
            <p:cNvSpPr/>
            <p:nvPr/>
          </p:nvSpPr>
          <p:spPr>
            <a:xfrm flipV="1">
              <a:off x="3565466" y="3424120"/>
              <a:ext cx="152400" cy="15240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TextBox 71"/>
            <p:cNvSpPr txBox="1"/>
            <p:nvPr/>
          </p:nvSpPr>
          <p:spPr>
            <a:xfrm rot="18791270">
              <a:off x="3151478" y="2403037"/>
              <a:ext cx="2342308" cy="276999"/>
            </a:xfrm>
            <a:prstGeom prst="rect">
              <a:avLst/>
            </a:prstGeom>
            <a:noFill/>
          </p:spPr>
          <p:txBody>
            <a:bodyPr wrap="none" rtlCol="0">
              <a:spAutoFit/>
            </a:bodyPr>
            <a:lstStyle/>
            <a:p>
              <a:r>
                <a:rPr lang="en-US" sz="1200" dirty="0" smtClean="0"/>
                <a:t>Oct 2009 Commission Direction</a:t>
              </a:r>
            </a:p>
          </p:txBody>
        </p:sp>
      </p:grpSp>
      <p:pic>
        <p:nvPicPr>
          <p:cNvPr id="73"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grpSp>
        <p:nvGrpSpPr>
          <p:cNvPr id="34" name="Group 33"/>
          <p:cNvGrpSpPr/>
          <p:nvPr/>
        </p:nvGrpSpPr>
        <p:grpSpPr>
          <a:xfrm>
            <a:off x="2362200" y="4419600"/>
            <a:ext cx="914400" cy="1447800"/>
            <a:chOff x="2362200" y="4419600"/>
            <a:chExt cx="914400" cy="1447800"/>
          </a:xfrm>
        </p:grpSpPr>
        <p:sp>
          <p:nvSpPr>
            <p:cNvPr id="40" name="Rectangle 39"/>
            <p:cNvSpPr/>
            <p:nvPr/>
          </p:nvSpPr>
          <p:spPr>
            <a:xfrm>
              <a:off x="2362200" y="4419600"/>
              <a:ext cx="914400" cy="6858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NRC Authored SC Definition</a:t>
              </a:r>
              <a:endParaRPr lang="en-US" sz="1050" dirty="0">
                <a:solidFill>
                  <a:schemeClr val="tx1"/>
                </a:solidFill>
              </a:endParaRPr>
            </a:p>
          </p:txBody>
        </p:sp>
        <p:sp>
          <p:nvSpPr>
            <p:cNvPr id="41" name="Rectangle 40"/>
            <p:cNvSpPr/>
            <p:nvPr/>
          </p:nvSpPr>
          <p:spPr>
            <a:xfrm>
              <a:off x="2362200" y="5181600"/>
              <a:ext cx="914400" cy="6858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NRC Authored 8 SC Traits</a:t>
              </a:r>
              <a:endParaRPr lang="en-US" sz="1050" dirty="0">
                <a:solidFill>
                  <a:schemeClr val="tx1"/>
                </a:solidFill>
              </a:endParaRPr>
            </a:p>
          </p:txBody>
        </p:sp>
      </p:grpSp>
      <p:grpSp>
        <p:nvGrpSpPr>
          <p:cNvPr id="32" name="Group 31"/>
          <p:cNvGrpSpPr/>
          <p:nvPr/>
        </p:nvGrpSpPr>
        <p:grpSpPr>
          <a:xfrm>
            <a:off x="152400" y="4419600"/>
            <a:ext cx="914400" cy="1447800"/>
            <a:chOff x="152400" y="4419600"/>
            <a:chExt cx="914400" cy="1447800"/>
          </a:xfrm>
        </p:grpSpPr>
        <p:sp>
          <p:nvSpPr>
            <p:cNvPr id="42" name="Rectangle 41"/>
            <p:cNvSpPr/>
            <p:nvPr/>
          </p:nvSpPr>
          <p:spPr>
            <a:xfrm>
              <a:off x="152400" y="4419600"/>
              <a:ext cx="914400" cy="6858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ROP</a:t>
              </a:r>
            </a:p>
            <a:p>
              <a:pPr algn="ctr"/>
              <a:r>
                <a:rPr lang="en-US" sz="1050" dirty="0" smtClean="0">
                  <a:solidFill>
                    <a:schemeClr val="tx1"/>
                  </a:solidFill>
                </a:rPr>
                <a:t>SC Definition</a:t>
              </a:r>
              <a:endParaRPr lang="en-US" sz="1050" dirty="0">
                <a:solidFill>
                  <a:schemeClr val="tx1"/>
                </a:solidFill>
              </a:endParaRPr>
            </a:p>
          </p:txBody>
        </p:sp>
        <p:sp>
          <p:nvSpPr>
            <p:cNvPr id="43" name="Rectangle 42"/>
            <p:cNvSpPr/>
            <p:nvPr/>
          </p:nvSpPr>
          <p:spPr>
            <a:xfrm>
              <a:off x="152400" y="5181600"/>
              <a:ext cx="914400" cy="68580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ROP</a:t>
              </a:r>
            </a:p>
            <a:p>
              <a:pPr algn="ctr"/>
              <a:r>
                <a:rPr lang="en-US" sz="1050" dirty="0" smtClean="0">
                  <a:solidFill>
                    <a:schemeClr val="tx1"/>
                  </a:solidFill>
                </a:rPr>
                <a:t>13 SC Components</a:t>
              </a:r>
              <a:endParaRPr lang="en-US" sz="1050" dirty="0">
                <a:solidFill>
                  <a:schemeClr val="tx1"/>
                </a:solidFill>
              </a:endParaRPr>
            </a:p>
          </p:txBody>
        </p:sp>
      </p:grpSp>
      <p:grpSp>
        <p:nvGrpSpPr>
          <p:cNvPr id="35" name="Group 34"/>
          <p:cNvGrpSpPr/>
          <p:nvPr/>
        </p:nvGrpSpPr>
        <p:grpSpPr>
          <a:xfrm>
            <a:off x="4114800" y="4419600"/>
            <a:ext cx="914400" cy="1447800"/>
            <a:chOff x="4114800" y="4419600"/>
            <a:chExt cx="914400" cy="1447800"/>
          </a:xfrm>
        </p:grpSpPr>
        <p:sp>
          <p:nvSpPr>
            <p:cNvPr id="44" name="Rectangle 43"/>
            <p:cNvSpPr/>
            <p:nvPr/>
          </p:nvSpPr>
          <p:spPr>
            <a:xfrm>
              <a:off x="4114800" y="4419600"/>
              <a:ext cx="914400" cy="6858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Workshop Authored SC Definition</a:t>
              </a:r>
              <a:endParaRPr lang="en-US" sz="1050" dirty="0">
                <a:solidFill>
                  <a:schemeClr val="tx1"/>
                </a:solidFill>
              </a:endParaRPr>
            </a:p>
          </p:txBody>
        </p:sp>
        <p:sp>
          <p:nvSpPr>
            <p:cNvPr id="55" name="Rectangle 54"/>
            <p:cNvSpPr/>
            <p:nvPr/>
          </p:nvSpPr>
          <p:spPr>
            <a:xfrm>
              <a:off x="4114800" y="5181600"/>
              <a:ext cx="914400" cy="6858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Workshop Authored 8 SC Traits</a:t>
              </a:r>
              <a:endParaRPr lang="en-US" sz="1050" dirty="0">
                <a:solidFill>
                  <a:schemeClr val="tx1"/>
                </a:solidFill>
              </a:endParaRPr>
            </a:p>
          </p:txBody>
        </p:sp>
      </p:grpSp>
      <p:grpSp>
        <p:nvGrpSpPr>
          <p:cNvPr id="36" name="Group 35"/>
          <p:cNvGrpSpPr/>
          <p:nvPr/>
        </p:nvGrpSpPr>
        <p:grpSpPr>
          <a:xfrm>
            <a:off x="6629400" y="4419600"/>
            <a:ext cx="914400" cy="1593200"/>
            <a:chOff x="6629400" y="4419600"/>
            <a:chExt cx="914400" cy="1593200"/>
          </a:xfrm>
        </p:grpSpPr>
        <p:sp>
          <p:nvSpPr>
            <p:cNvPr id="56" name="Rectangle 55"/>
            <p:cNvSpPr/>
            <p:nvPr/>
          </p:nvSpPr>
          <p:spPr>
            <a:xfrm>
              <a:off x="6629400" y="4419600"/>
              <a:ext cx="914400" cy="6858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bg1"/>
                  </a:solidFill>
                </a:rPr>
                <a:t>Workshop Authored SC Definition</a:t>
              </a:r>
              <a:endParaRPr lang="en-US" sz="1050" dirty="0">
                <a:solidFill>
                  <a:schemeClr val="bg1"/>
                </a:solidFill>
              </a:endParaRPr>
            </a:p>
          </p:txBody>
        </p:sp>
        <p:sp>
          <p:nvSpPr>
            <p:cNvPr id="57" name="Rectangle 56"/>
            <p:cNvSpPr/>
            <p:nvPr/>
          </p:nvSpPr>
          <p:spPr>
            <a:xfrm>
              <a:off x="6629400" y="5174600"/>
              <a:ext cx="914400" cy="8382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bg1"/>
                  </a:solidFill>
                </a:rPr>
                <a:t>Workshop Authored 8 SC Traits + Questioning Attitude</a:t>
              </a:r>
              <a:endParaRPr lang="en-US" sz="1050" dirty="0">
                <a:solidFill>
                  <a:schemeClr val="bg1"/>
                </a:solidFill>
              </a:endParaRPr>
            </a:p>
          </p:txBody>
        </p:sp>
      </p:grpSp>
    </p:spTree>
    <p:extLst>
      <p:ext uri="{BB962C8B-B14F-4D97-AF65-F5344CB8AC3E}">
        <p14:creationId xmlns:p14="http://schemas.microsoft.com/office/powerpoint/2010/main" val="40789245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Trebuchet MS" pitchFamily="34" charset="0"/>
                <a:cs typeface="Arial" pitchFamily="34" charset="0"/>
              </a:rPr>
              <a:t>Outreach Activities</a:t>
            </a:r>
            <a:endParaRPr lang="en-US" sz="3600" dirty="0">
              <a:latin typeface="Trebuchet MS" pitchFamily="34" charset="0"/>
              <a:cs typeface="Arial" pitchFamily="34" charset="0"/>
            </a:endParaRPr>
          </a:p>
        </p:txBody>
      </p:sp>
      <p:sp>
        <p:nvSpPr>
          <p:cNvPr id="3" name="Content Placeholder 2"/>
          <p:cNvSpPr>
            <a:spLocks noGrp="1"/>
          </p:cNvSpPr>
          <p:nvPr>
            <p:ph idx="1"/>
          </p:nvPr>
        </p:nvSpPr>
        <p:spPr>
          <a:xfrm>
            <a:off x="533400" y="1371600"/>
            <a:ext cx="8229600" cy="4068763"/>
          </a:xfrm>
        </p:spPr>
        <p:txBody>
          <a:bodyPr/>
          <a:lstStyle/>
          <a:p>
            <a:pPr>
              <a:spcBef>
                <a:spcPts val="1200"/>
              </a:spcBef>
            </a:pPr>
            <a:r>
              <a:rPr lang="en-US" dirty="0" smtClean="0">
                <a:latin typeface="Trebuchet MS" pitchFamily="34" charset="0"/>
              </a:rPr>
              <a:t>February 2009 public meeting</a:t>
            </a:r>
          </a:p>
          <a:p>
            <a:pPr>
              <a:spcBef>
                <a:spcPts val="1200"/>
              </a:spcBef>
            </a:pPr>
            <a:r>
              <a:rPr lang="en-US" dirty="0" smtClean="0">
                <a:latin typeface="Trebuchet MS" pitchFamily="34" charset="0"/>
                <a:cs typeface="Arial" pitchFamily="34" charset="0"/>
              </a:rPr>
              <a:t>November </a:t>
            </a:r>
            <a:r>
              <a:rPr lang="en-US" dirty="0">
                <a:latin typeface="Trebuchet MS" pitchFamily="34" charset="0"/>
                <a:cs typeface="Arial" pitchFamily="34" charset="0"/>
              </a:rPr>
              <a:t>2009 </a:t>
            </a:r>
            <a:r>
              <a:rPr lang="en-US" i="1" dirty="0" smtClean="0">
                <a:latin typeface="Trebuchet MS" pitchFamily="34" charset="0"/>
                <a:cs typeface="Arial" pitchFamily="34" charset="0"/>
              </a:rPr>
              <a:t>Federal Register </a:t>
            </a:r>
            <a:r>
              <a:rPr lang="en-US" dirty="0" smtClean="0">
                <a:latin typeface="Trebuchet MS" pitchFamily="34" charset="0"/>
                <a:cs typeface="Arial" pitchFamily="34" charset="0"/>
              </a:rPr>
              <a:t>Notice </a:t>
            </a:r>
          </a:p>
          <a:p>
            <a:pPr>
              <a:spcBef>
                <a:spcPts val="1200"/>
              </a:spcBef>
            </a:pPr>
            <a:r>
              <a:rPr lang="en-US" dirty="0" smtClean="0">
                <a:latin typeface="Trebuchet MS" pitchFamily="34" charset="0"/>
              </a:rPr>
              <a:t>February 2010 public workshop</a:t>
            </a:r>
          </a:p>
          <a:p>
            <a:pPr>
              <a:spcBef>
                <a:spcPts val="1200"/>
              </a:spcBef>
              <a:buFont typeface="Arial" pitchFamily="34" charset="0"/>
              <a:buChar char="•"/>
            </a:pPr>
            <a:r>
              <a:rPr lang="en-US" dirty="0" smtClean="0">
                <a:latin typeface="Trebuchet MS" pitchFamily="34" charset="0"/>
                <a:cs typeface="Arial" pitchFamily="34" charset="0"/>
              </a:rPr>
              <a:t>April-November 2010 NRC staff presentations and communications</a:t>
            </a:r>
          </a:p>
          <a:p>
            <a:pPr>
              <a:spcBef>
                <a:spcPts val="1200"/>
              </a:spcBef>
            </a:pPr>
            <a:r>
              <a:rPr lang="en-US" dirty="0" smtClean="0">
                <a:latin typeface="Trebuchet MS" pitchFamily="34" charset="0"/>
                <a:cs typeface="Arial" pitchFamily="34" charset="0"/>
              </a:rPr>
              <a:t>September 2010 </a:t>
            </a:r>
            <a:r>
              <a:rPr lang="en-US" i="1" dirty="0" smtClean="0">
                <a:latin typeface="Trebuchet MS" pitchFamily="34" charset="0"/>
                <a:cs typeface="Arial" pitchFamily="34" charset="0"/>
              </a:rPr>
              <a:t>Federal Register </a:t>
            </a:r>
            <a:r>
              <a:rPr lang="en-US" dirty="0" smtClean="0">
                <a:latin typeface="Trebuchet MS" pitchFamily="34" charset="0"/>
                <a:cs typeface="Arial" pitchFamily="34" charset="0"/>
              </a:rPr>
              <a:t>Notice </a:t>
            </a:r>
          </a:p>
          <a:p>
            <a:pPr>
              <a:spcBef>
                <a:spcPts val="1200"/>
              </a:spcBef>
            </a:pPr>
            <a:r>
              <a:rPr lang="en-US" dirty="0" smtClean="0">
                <a:latin typeface="Trebuchet MS" pitchFamily="34" charset="0"/>
                <a:cs typeface="Arial" pitchFamily="34" charset="0"/>
              </a:rPr>
              <a:t>September 2010 public meeting</a:t>
            </a:r>
          </a:p>
          <a:p>
            <a:pPr lvl="1">
              <a:spcBef>
                <a:spcPts val="1200"/>
              </a:spcBef>
            </a:pPr>
            <a:endParaRPr lang="en-US" dirty="0">
              <a:latin typeface="Trebuchet MS"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BD3B9DC9-A7E0-4EF8-B789-2F5719C5DC4E}" type="slidenum">
              <a:rPr lang="en-US" smtClean="0"/>
              <a:pPr>
                <a:defRPr/>
              </a:pPr>
              <a:t>15</a:t>
            </a:fld>
            <a:endParaRPr lang="en-US" dirty="0"/>
          </a:p>
        </p:txBody>
      </p:sp>
      <p:pic>
        <p:nvPicPr>
          <p:cNvPr id="5"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spTree>
    <p:extLst>
      <p:ext uri="{BB962C8B-B14F-4D97-AF65-F5344CB8AC3E}">
        <p14:creationId xmlns:p14="http://schemas.microsoft.com/office/powerpoint/2010/main" val="32259301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Trebuchet MS" pitchFamily="34" charset="0"/>
              </a:rPr>
              <a:t>Proposed Statement of Policy</a:t>
            </a:r>
            <a:endParaRPr lang="en-US" sz="3600" dirty="0">
              <a:latin typeface="Trebuchet MS" pitchFamily="34" charset="0"/>
            </a:endParaRPr>
          </a:p>
        </p:txBody>
      </p:sp>
      <p:sp>
        <p:nvSpPr>
          <p:cNvPr id="3" name="Content Placeholder 2"/>
          <p:cNvSpPr>
            <a:spLocks noGrp="1"/>
          </p:cNvSpPr>
          <p:nvPr>
            <p:ph idx="1"/>
          </p:nvPr>
        </p:nvSpPr>
        <p:spPr>
          <a:xfrm>
            <a:off x="369518" y="1364295"/>
            <a:ext cx="8486384" cy="3810000"/>
          </a:xfrm>
        </p:spPr>
        <p:txBody>
          <a:bodyPr/>
          <a:lstStyle/>
          <a:p>
            <a:pPr>
              <a:spcBef>
                <a:spcPts val="1800"/>
              </a:spcBef>
            </a:pPr>
            <a:r>
              <a:rPr lang="en-US" sz="2800" dirty="0" smtClean="0">
                <a:latin typeface="Trebuchet MS" pitchFamily="34" charset="0"/>
              </a:rPr>
              <a:t>Includes definition and traits</a:t>
            </a:r>
          </a:p>
          <a:p>
            <a:pPr>
              <a:spcBef>
                <a:spcPts val="1800"/>
              </a:spcBef>
            </a:pPr>
            <a:r>
              <a:rPr lang="en-US" sz="2800" dirty="0" smtClean="0">
                <a:latin typeface="Trebuchet MS" pitchFamily="34" charset="0"/>
              </a:rPr>
              <a:t>Interface of safety and security considerations</a:t>
            </a:r>
          </a:p>
          <a:p>
            <a:pPr>
              <a:spcBef>
                <a:spcPts val="1800"/>
              </a:spcBef>
            </a:pPr>
            <a:r>
              <a:rPr lang="en-US" sz="2800" dirty="0" smtClean="0">
                <a:latin typeface="Trebuchet MS" pitchFamily="34" charset="0"/>
              </a:rPr>
              <a:t>Preamble addresses “security”</a:t>
            </a:r>
          </a:p>
          <a:p>
            <a:pPr>
              <a:spcBef>
                <a:spcPts val="1800"/>
              </a:spcBef>
            </a:pPr>
            <a:r>
              <a:rPr lang="en-US" sz="2800" dirty="0" smtClean="0">
                <a:latin typeface="Trebuchet MS" pitchFamily="34" charset="0"/>
              </a:rPr>
              <a:t>Recognizes diversity of regulated entities</a:t>
            </a:r>
          </a:p>
          <a:p>
            <a:pPr>
              <a:spcBef>
                <a:spcPts val="1800"/>
              </a:spcBef>
            </a:pPr>
            <a:r>
              <a:rPr lang="en-US" sz="2800" dirty="0" smtClean="0">
                <a:latin typeface="Trebuchet MS" pitchFamily="34" charset="0"/>
              </a:rPr>
              <a:t>Vendors and suppliers included</a:t>
            </a:r>
          </a:p>
          <a:p>
            <a:pPr>
              <a:spcBef>
                <a:spcPts val="1800"/>
              </a:spcBef>
            </a:pPr>
            <a:r>
              <a:rPr lang="en-US" sz="2800" dirty="0" smtClean="0">
                <a:latin typeface="Trebuchet MS" pitchFamily="34" charset="0"/>
              </a:rPr>
              <a:t>Consider negative factors (e.g., incentive goals)</a:t>
            </a:r>
          </a:p>
          <a:p>
            <a:pPr>
              <a:spcBef>
                <a:spcPts val="1800"/>
              </a:spcBef>
            </a:pPr>
            <a:r>
              <a:rPr lang="en-US" sz="2800" dirty="0" smtClean="0">
                <a:latin typeface="Trebuchet MS" pitchFamily="34" charset="0"/>
              </a:rPr>
              <a:t>Implementation not directly addressed </a:t>
            </a:r>
          </a:p>
          <a:p>
            <a:pPr>
              <a:spcBef>
                <a:spcPts val="1800"/>
              </a:spcBef>
            </a:pPr>
            <a:endParaRPr lang="en-US" sz="2800" dirty="0" smtClean="0">
              <a:latin typeface="Trebuchet MS" pitchFamily="34" charset="0"/>
            </a:endParaRPr>
          </a:p>
        </p:txBody>
      </p:sp>
      <p:sp>
        <p:nvSpPr>
          <p:cNvPr id="4" name="Slide Number Placeholder 3"/>
          <p:cNvSpPr>
            <a:spLocks noGrp="1"/>
          </p:cNvSpPr>
          <p:nvPr>
            <p:ph type="sldNum" sz="quarter" idx="12"/>
          </p:nvPr>
        </p:nvSpPr>
        <p:spPr/>
        <p:txBody>
          <a:bodyPr/>
          <a:lstStyle/>
          <a:p>
            <a:pPr>
              <a:defRPr/>
            </a:pPr>
            <a:fld id="{BD3B9DC9-A7E0-4EF8-B789-2F5719C5DC4E}" type="slidenum">
              <a:rPr lang="en-US" smtClean="0"/>
              <a:pPr>
                <a:defRPr/>
              </a:pPr>
              <a:t>16</a:t>
            </a:fld>
            <a:endParaRPr lang="en-US" dirty="0"/>
          </a:p>
        </p:txBody>
      </p:sp>
      <p:pic>
        <p:nvPicPr>
          <p:cNvPr id="6"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381000" y="2438400"/>
            <a:ext cx="8229600" cy="1143000"/>
          </a:xfrm>
        </p:spPr>
        <p:txBody>
          <a:bodyPr/>
          <a:lstStyle/>
          <a:p>
            <a:pPr eaLnBrk="1" hangingPunct="1"/>
            <a:r>
              <a:rPr lang="en-US" sz="3600" dirty="0" smtClean="0">
                <a:latin typeface="Trebuchet MS" pitchFamily="34" charset="0"/>
                <a:cs typeface="Arial" charset="0"/>
              </a:rPr>
              <a:t>Safety Culture Policy Statement: Requirement or Expectation?</a:t>
            </a:r>
          </a:p>
        </p:txBody>
      </p:sp>
      <p:sp>
        <p:nvSpPr>
          <p:cNvPr id="4" name="Slide Number Placeholder 3"/>
          <p:cNvSpPr>
            <a:spLocks noGrp="1"/>
          </p:cNvSpPr>
          <p:nvPr>
            <p:ph type="sldNum" sz="quarter" idx="12"/>
          </p:nvPr>
        </p:nvSpPr>
        <p:spPr/>
        <p:txBody>
          <a:bodyPr/>
          <a:lstStyle/>
          <a:p>
            <a:pPr>
              <a:defRPr/>
            </a:pPr>
            <a:fld id="{CF62365B-824A-4240-ABB4-44A3B1C14C28}" type="slidenum">
              <a:rPr lang="en-US" smtClean="0"/>
              <a:pPr>
                <a:defRPr/>
              </a:pPr>
              <a:t>17</a:t>
            </a:fld>
            <a:endParaRPr lang="en-US" dirty="0"/>
          </a:p>
        </p:txBody>
      </p:sp>
      <p:pic>
        <p:nvPicPr>
          <p:cNvPr id="5"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381000"/>
            <a:ext cx="8229600" cy="1143000"/>
          </a:xfrm>
        </p:spPr>
        <p:txBody>
          <a:bodyPr/>
          <a:lstStyle/>
          <a:p>
            <a:pPr eaLnBrk="1" hangingPunct="1"/>
            <a:r>
              <a:rPr lang="en-US" sz="3600" dirty="0" smtClean="0">
                <a:latin typeface="Trebuchet MS" pitchFamily="34" charset="0"/>
                <a:cs typeface="Arial" charset="0"/>
              </a:rPr>
              <a:t>Proposed Statement of Policy</a:t>
            </a:r>
          </a:p>
        </p:txBody>
      </p:sp>
      <p:sp>
        <p:nvSpPr>
          <p:cNvPr id="19459" name="Content Placeholder 2"/>
          <p:cNvSpPr>
            <a:spLocks noGrp="1"/>
          </p:cNvSpPr>
          <p:nvPr>
            <p:ph idx="1"/>
          </p:nvPr>
        </p:nvSpPr>
        <p:spPr>
          <a:xfrm>
            <a:off x="533400" y="1600200"/>
            <a:ext cx="8001000" cy="3810000"/>
          </a:xfrm>
        </p:spPr>
        <p:txBody>
          <a:bodyPr/>
          <a:lstStyle/>
          <a:p>
            <a:pPr marL="342900" lvl="1" indent="-342900" algn="ctr" eaLnBrk="1" hangingPunct="1">
              <a:buNone/>
            </a:pPr>
            <a:r>
              <a:rPr lang="en-US" sz="3200" dirty="0" smtClean="0">
                <a:latin typeface="Trebuchet MS" pitchFamily="34" charset="0"/>
                <a:cs typeface="Arial" charset="0"/>
              </a:rPr>
              <a:t>	</a:t>
            </a:r>
            <a:r>
              <a:rPr lang="en-US" sz="3200" i="1" dirty="0" smtClean="0">
                <a:latin typeface="Trebuchet MS" pitchFamily="34" charset="0"/>
                <a:cs typeface="Arial" charset="0"/>
              </a:rPr>
              <a:t>Sets forth the Commission’s expectation that individuals and organizations performing regulated activities establish and maintain a positive safety culture commensurate with the safety and security significance of their actions and the nature and complexity of their organizations and functions </a:t>
            </a:r>
          </a:p>
          <a:p>
            <a:pPr eaLnBrk="1" hangingPunct="1"/>
            <a:endParaRPr lang="en-US" dirty="0" smtClean="0">
              <a:latin typeface="Trebuchet MS" pitchFamily="34" charset="0"/>
            </a:endParaRPr>
          </a:p>
        </p:txBody>
      </p:sp>
      <p:sp>
        <p:nvSpPr>
          <p:cNvPr id="4" name="Slide Number Placeholder 3"/>
          <p:cNvSpPr>
            <a:spLocks noGrp="1"/>
          </p:cNvSpPr>
          <p:nvPr>
            <p:ph type="sldNum" sz="quarter" idx="12"/>
          </p:nvPr>
        </p:nvSpPr>
        <p:spPr/>
        <p:txBody>
          <a:bodyPr/>
          <a:lstStyle/>
          <a:p>
            <a:pPr>
              <a:defRPr/>
            </a:pPr>
            <a:fld id="{CF62365B-824A-4240-ABB4-44A3B1C14C28}" type="slidenum">
              <a:rPr lang="en-US" smtClean="0"/>
              <a:pPr>
                <a:defRPr/>
              </a:pPr>
              <a:t>18</a:t>
            </a:fld>
            <a:endParaRPr lang="en-US" dirty="0"/>
          </a:p>
        </p:txBody>
      </p:sp>
      <p:pic>
        <p:nvPicPr>
          <p:cNvPr id="5"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381000"/>
            <a:ext cx="8229600" cy="1143000"/>
          </a:xfrm>
        </p:spPr>
        <p:txBody>
          <a:bodyPr/>
          <a:lstStyle/>
          <a:p>
            <a:pPr eaLnBrk="1" hangingPunct="1"/>
            <a:r>
              <a:rPr lang="en-US" sz="3600" dirty="0" smtClean="0">
                <a:latin typeface="Trebuchet MS" pitchFamily="34" charset="0"/>
                <a:cs typeface="Arial" charset="0"/>
              </a:rPr>
              <a:t>Applicability to Agreement States</a:t>
            </a:r>
          </a:p>
        </p:txBody>
      </p:sp>
      <p:sp>
        <p:nvSpPr>
          <p:cNvPr id="19459" name="Content Placeholder 2"/>
          <p:cNvSpPr>
            <a:spLocks noGrp="1"/>
          </p:cNvSpPr>
          <p:nvPr>
            <p:ph idx="1"/>
          </p:nvPr>
        </p:nvSpPr>
        <p:spPr>
          <a:xfrm>
            <a:off x="685800" y="1828801"/>
            <a:ext cx="7696200" cy="3810000"/>
          </a:xfrm>
        </p:spPr>
        <p:txBody>
          <a:bodyPr/>
          <a:lstStyle/>
          <a:p>
            <a:pPr marL="342900" lvl="1" indent="-342900" algn="ctr" eaLnBrk="1" hangingPunct="1">
              <a:buNone/>
            </a:pPr>
            <a:r>
              <a:rPr lang="en-US" sz="3600" dirty="0" smtClean="0">
                <a:latin typeface="Trebuchet MS" pitchFamily="34" charset="0"/>
                <a:cs typeface="Arial" charset="0"/>
              </a:rPr>
              <a:t>	</a:t>
            </a:r>
            <a:r>
              <a:rPr lang="en-US" sz="3200" i="1" dirty="0" smtClean="0">
                <a:latin typeface="Trebuchet MS" pitchFamily="34" charset="0"/>
                <a:cs typeface="Arial" charset="0"/>
              </a:rPr>
              <a:t>The Commission encourages the Agreement States and other organizations interested in nuclear safety to support the development and maintenance of a positive safety culture, as articulated in the Statement of Policy, within their regulated communities</a:t>
            </a:r>
          </a:p>
          <a:p>
            <a:pPr eaLnBrk="1" hangingPunct="1"/>
            <a:endParaRPr lang="en-US" dirty="0" smtClean="0">
              <a:latin typeface="Trebuchet MS" pitchFamily="34" charset="0"/>
            </a:endParaRPr>
          </a:p>
        </p:txBody>
      </p:sp>
      <p:sp>
        <p:nvSpPr>
          <p:cNvPr id="4" name="Slide Number Placeholder 3"/>
          <p:cNvSpPr>
            <a:spLocks noGrp="1"/>
          </p:cNvSpPr>
          <p:nvPr>
            <p:ph type="sldNum" sz="quarter" idx="12"/>
          </p:nvPr>
        </p:nvSpPr>
        <p:spPr/>
        <p:txBody>
          <a:bodyPr/>
          <a:lstStyle/>
          <a:p>
            <a:pPr>
              <a:defRPr/>
            </a:pPr>
            <a:fld id="{CF62365B-824A-4240-ABB4-44A3B1C14C28}" type="slidenum">
              <a:rPr lang="en-US" smtClean="0"/>
              <a:pPr>
                <a:defRPr/>
              </a:pPr>
              <a:t>19</a:t>
            </a:fld>
            <a:endParaRPr lang="en-US" dirty="0"/>
          </a:p>
        </p:txBody>
      </p:sp>
      <p:pic>
        <p:nvPicPr>
          <p:cNvPr id="5"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74638"/>
            <a:ext cx="8534400" cy="1143000"/>
          </a:xfrm>
        </p:spPr>
        <p:txBody>
          <a:bodyPr/>
          <a:lstStyle/>
          <a:p>
            <a:r>
              <a:rPr lang="en-US" sz="3200" b="1" dirty="0" smtClean="0">
                <a:latin typeface="Trebuchet MS" pitchFamily="34" charset="0"/>
                <a:cs typeface="Arial" pitchFamily="34" charset="0"/>
              </a:rPr>
              <a:t>Presentation Overview</a:t>
            </a:r>
            <a:endParaRPr lang="en-US" sz="3200" b="1" dirty="0">
              <a:latin typeface="Trebuchet MS" pitchFamily="34" charset="0"/>
              <a:cs typeface="Arial" pitchFamily="34" charset="0"/>
            </a:endParaRPr>
          </a:p>
        </p:txBody>
      </p:sp>
      <p:sp>
        <p:nvSpPr>
          <p:cNvPr id="5" name="Content Placeholder 4"/>
          <p:cNvSpPr>
            <a:spLocks noGrp="1"/>
          </p:cNvSpPr>
          <p:nvPr>
            <p:ph idx="1"/>
          </p:nvPr>
        </p:nvSpPr>
        <p:spPr>
          <a:xfrm>
            <a:off x="381000" y="1828801"/>
            <a:ext cx="8305800" cy="3733800"/>
          </a:xfrm>
        </p:spPr>
        <p:txBody>
          <a:bodyPr/>
          <a:lstStyle/>
          <a:p>
            <a:pPr>
              <a:spcBef>
                <a:spcPts val="1200"/>
              </a:spcBef>
            </a:pPr>
            <a:r>
              <a:rPr lang="en-US" dirty="0" smtClean="0">
                <a:latin typeface="Trebuchet MS" pitchFamily="34" charset="0"/>
                <a:cs typeface="Arial" pitchFamily="34" charset="0"/>
              </a:rPr>
              <a:t>NRC’s Mission and Responsibility</a:t>
            </a:r>
          </a:p>
          <a:p>
            <a:pPr>
              <a:spcBef>
                <a:spcPts val="1200"/>
              </a:spcBef>
            </a:pPr>
            <a:r>
              <a:rPr lang="en-US" dirty="0" smtClean="0">
                <a:latin typeface="Trebuchet MS" pitchFamily="34" charset="0"/>
                <a:cs typeface="Arial" pitchFamily="34" charset="0"/>
              </a:rPr>
              <a:t>Safety Culture Background </a:t>
            </a:r>
          </a:p>
          <a:p>
            <a:pPr>
              <a:spcBef>
                <a:spcPts val="1200"/>
              </a:spcBef>
            </a:pPr>
            <a:r>
              <a:rPr lang="en-US" dirty="0" smtClean="0">
                <a:latin typeface="Trebuchet MS" pitchFamily="34" charset="0"/>
                <a:cs typeface="Arial" pitchFamily="34" charset="0"/>
              </a:rPr>
              <a:t>Draft Safety Culture Policy Statement</a:t>
            </a:r>
          </a:p>
          <a:p>
            <a:pPr>
              <a:spcBef>
                <a:spcPts val="1200"/>
              </a:spcBef>
            </a:pPr>
            <a:r>
              <a:rPr lang="en-US" dirty="0" smtClean="0">
                <a:latin typeface="Trebuchet MS" pitchFamily="34" charset="0"/>
                <a:cs typeface="Arial" pitchFamily="34" charset="0"/>
              </a:rPr>
              <a:t>Current Status</a:t>
            </a:r>
          </a:p>
          <a:p>
            <a:pPr>
              <a:spcBef>
                <a:spcPts val="1200"/>
              </a:spcBef>
            </a:pPr>
            <a:r>
              <a:rPr lang="en-US" dirty="0" smtClean="0">
                <a:latin typeface="Trebuchet MS" pitchFamily="34" charset="0"/>
                <a:cs typeface="Arial" pitchFamily="34" charset="0"/>
              </a:rPr>
              <a:t>Next Steps</a:t>
            </a:r>
          </a:p>
          <a:p>
            <a:pPr marL="57150">
              <a:spcBef>
                <a:spcPts val="600"/>
              </a:spcBef>
            </a:pPr>
            <a:endParaRPr lang="en-US" sz="2000" dirty="0" smtClean="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pPr>
              <a:defRPr/>
            </a:pPr>
            <a:fld id="{BB861988-5B9B-4D43-827C-23F1DDCFCAEE}" type="slidenum">
              <a:rPr lang="en-US" smtClean="0"/>
              <a:pPr>
                <a:defRPr/>
              </a:pPr>
              <a:t>2</a:t>
            </a:fld>
            <a:endParaRPr lang="en-US" dirty="0"/>
          </a:p>
        </p:txBody>
      </p:sp>
      <p:pic>
        <p:nvPicPr>
          <p:cNvPr id="6"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381000"/>
            <a:ext cx="8229600" cy="1143000"/>
          </a:xfrm>
        </p:spPr>
        <p:txBody>
          <a:bodyPr/>
          <a:lstStyle/>
          <a:p>
            <a:pPr eaLnBrk="1" hangingPunct="1"/>
            <a:r>
              <a:rPr lang="en-US" sz="3600" dirty="0" smtClean="0">
                <a:latin typeface="Trebuchet MS" pitchFamily="34" charset="0"/>
                <a:cs typeface="Arial" charset="0"/>
              </a:rPr>
              <a:t>Proposed Safety Culture Definition </a:t>
            </a:r>
          </a:p>
        </p:txBody>
      </p:sp>
      <p:sp>
        <p:nvSpPr>
          <p:cNvPr id="19459" name="Content Placeholder 2"/>
          <p:cNvSpPr>
            <a:spLocks noGrp="1"/>
          </p:cNvSpPr>
          <p:nvPr>
            <p:ph idx="1"/>
          </p:nvPr>
        </p:nvSpPr>
        <p:spPr>
          <a:xfrm>
            <a:off x="685800" y="2057400"/>
            <a:ext cx="7696200" cy="3810000"/>
          </a:xfrm>
        </p:spPr>
        <p:txBody>
          <a:bodyPr/>
          <a:lstStyle/>
          <a:p>
            <a:pPr marL="342900" lvl="1" indent="-342900" algn="ctr" eaLnBrk="1" hangingPunct="1">
              <a:buNone/>
            </a:pPr>
            <a:r>
              <a:rPr lang="en-US" sz="3600" dirty="0" smtClean="0">
                <a:latin typeface="Trebuchet MS" pitchFamily="34" charset="0"/>
                <a:cs typeface="Arial" charset="0"/>
              </a:rPr>
              <a:t>	</a:t>
            </a:r>
            <a:r>
              <a:rPr lang="en-US" sz="3200" i="1" dirty="0" smtClean="0">
                <a:latin typeface="Trebuchet MS" pitchFamily="34" charset="0"/>
                <a:cs typeface="Arial" charset="0"/>
              </a:rPr>
              <a:t>Nuclear Safety Culture is the core values and behaviors resulting from a collective commitment by leaders and individuals to emphasize safety over competing goals to ensure protection of people and the environment.</a:t>
            </a:r>
          </a:p>
          <a:p>
            <a:pPr eaLnBrk="1" hangingPunct="1"/>
            <a:endParaRPr lang="en-US" dirty="0" smtClean="0">
              <a:latin typeface="Trebuchet MS" pitchFamily="34" charset="0"/>
            </a:endParaRPr>
          </a:p>
        </p:txBody>
      </p:sp>
      <p:sp>
        <p:nvSpPr>
          <p:cNvPr id="4" name="Slide Number Placeholder 3"/>
          <p:cNvSpPr>
            <a:spLocks noGrp="1"/>
          </p:cNvSpPr>
          <p:nvPr>
            <p:ph type="sldNum" sz="quarter" idx="12"/>
          </p:nvPr>
        </p:nvSpPr>
        <p:spPr/>
        <p:txBody>
          <a:bodyPr/>
          <a:lstStyle/>
          <a:p>
            <a:pPr>
              <a:defRPr/>
            </a:pPr>
            <a:fld id="{CF62365B-824A-4240-ABB4-44A3B1C14C28}" type="slidenum">
              <a:rPr lang="en-US" smtClean="0"/>
              <a:pPr>
                <a:defRPr/>
              </a:pPr>
              <a:t>20</a:t>
            </a:fld>
            <a:endParaRPr lang="en-US" dirty="0"/>
          </a:p>
        </p:txBody>
      </p:sp>
      <p:pic>
        <p:nvPicPr>
          <p:cNvPr id="5"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76200"/>
            <a:ext cx="8229600" cy="1143000"/>
          </a:xfrm>
        </p:spPr>
        <p:txBody>
          <a:bodyPr/>
          <a:lstStyle/>
          <a:p>
            <a:pPr eaLnBrk="1" hangingPunct="1"/>
            <a:r>
              <a:rPr lang="en-US" sz="3600" dirty="0" smtClean="0">
                <a:latin typeface="Trebuchet MS" pitchFamily="34" charset="0"/>
                <a:cs typeface="Arial" charset="0"/>
              </a:rPr>
              <a:t>Proposed Preamble</a:t>
            </a:r>
          </a:p>
        </p:txBody>
      </p:sp>
      <p:sp>
        <p:nvSpPr>
          <p:cNvPr id="19459" name="Content Placeholder 2"/>
          <p:cNvSpPr>
            <a:spLocks noGrp="1"/>
          </p:cNvSpPr>
          <p:nvPr>
            <p:ph idx="1"/>
          </p:nvPr>
        </p:nvSpPr>
        <p:spPr>
          <a:xfrm>
            <a:off x="685800" y="1219200"/>
            <a:ext cx="7696200" cy="3810000"/>
          </a:xfrm>
        </p:spPr>
        <p:txBody>
          <a:bodyPr/>
          <a:lstStyle/>
          <a:p>
            <a:pPr marL="342900" lvl="1" indent="-342900" algn="ctr" eaLnBrk="1" hangingPunct="1">
              <a:buNone/>
            </a:pPr>
            <a:r>
              <a:rPr lang="en-US" sz="2600" i="1" dirty="0" smtClean="0">
                <a:latin typeface="+mj-lt"/>
              </a:rPr>
              <a:t>Experience has shown that certain personal and organizational traits are present in a positive safety culture.  A trait, in this case, is a pattern of thinking, feeling, and behaving that emphasizes safety, particularly in goal conflict situations, e.g., production vs. safety, schedule vs. safety, and cost of the effort vs. safety.  It should be noted that although the term “security” is not expressly included in these traits, safety and security are the primary pillars of the NRC’s regulatory mission.  Consequently, consideration of both safety and security issues, commensurate with their significance, is an underlying principle of this Statement of Policy. </a:t>
            </a:r>
            <a:endParaRPr lang="en-US" sz="2600" i="1" dirty="0" smtClean="0">
              <a:latin typeface="+mj-lt"/>
              <a:cs typeface="Arial" charset="0"/>
            </a:endParaRPr>
          </a:p>
          <a:p>
            <a:pPr eaLnBrk="1" hangingPunct="1"/>
            <a:endParaRPr lang="en-US" sz="2600" dirty="0" smtClean="0">
              <a:latin typeface="Trebuchet MS" pitchFamily="34" charset="0"/>
            </a:endParaRPr>
          </a:p>
        </p:txBody>
      </p:sp>
      <p:sp>
        <p:nvSpPr>
          <p:cNvPr id="4" name="Slide Number Placeholder 3"/>
          <p:cNvSpPr>
            <a:spLocks noGrp="1"/>
          </p:cNvSpPr>
          <p:nvPr>
            <p:ph type="sldNum" sz="quarter" idx="12"/>
          </p:nvPr>
        </p:nvSpPr>
        <p:spPr/>
        <p:txBody>
          <a:bodyPr/>
          <a:lstStyle/>
          <a:p>
            <a:pPr>
              <a:defRPr/>
            </a:pPr>
            <a:fld id="{CF62365B-824A-4240-ABB4-44A3B1C14C28}" type="slidenum">
              <a:rPr lang="en-US" smtClean="0"/>
              <a:pPr>
                <a:defRPr/>
              </a:pPr>
              <a:t>21</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0" y="0"/>
            <a:ext cx="8991600" cy="838200"/>
          </a:xfrm>
        </p:spPr>
        <p:txBody>
          <a:bodyPr/>
          <a:lstStyle/>
          <a:p>
            <a:pPr eaLnBrk="1" hangingPunct="1"/>
            <a:r>
              <a:rPr lang="en-US" sz="3200" dirty="0" smtClean="0">
                <a:latin typeface="Trebuchet MS" pitchFamily="34" charset="0"/>
                <a:cs typeface="Arial" pitchFamily="34" charset="0"/>
              </a:rPr>
              <a:t>Proposed Safety Culture Traits</a:t>
            </a:r>
          </a:p>
        </p:txBody>
      </p:sp>
      <p:sp>
        <p:nvSpPr>
          <p:cNvPr id="4" name="Slide Number Placeholder 3"/>
          <p:cNvSpPr>
            <a:spLocks noGrp="1"/>
          </p:cNvSpPr>
          <p:nvPr>
            <p:ph type="sldNum" sz="quarter" idx="12"/>
          </p:nvPr>
        </p:nvSpPr>
        <p:spPr/>
        <p:txBody>
          <a:bodyPr/>
          <a:lstStyle/>
          <a:p>
            <a:pPr>
              <a:defRPr/>
            </a:pPr>
            <a:fld id="{BD3B9DC9-A7E0-4EF8-B789-2F5719C5DC4E}" type="slidenum">
              <a:rPr lang="en-US" smtClean="0"/>
              <a:pPr>
                <a:defRPr/>
              </a:pPr>
              <a:t>22</a:t>
            </a:fld>
            <a:endParaRPr lang="en-US" dirty="0"/>
          </a:p>
        </p:txBody>
      </p:sp>
      <p:graphicFrame>
        <p:nvGraphicFramePr>
          <p:cNvPr id="6" name="Table 5"/>
          <p:cNvGraphicFramePr>
            <a:graphicFrameLocks noGrp="1"/>
          </p:cNvGraphicFramePr>
          <p:nvPr/>
        </p:nvGraphicFramePr>
        <p:xfrm>
          <a:off x="457200" y="838201"/>
          <a:ext cx="8305800" cy="5638800"/>
        </p:xfrm>
        <a:graphic>
          <a:graphicData uri="http://schemas.openxmlformats.org/drawingml/2006/table">
            <a:tbl>
              <a:tblPr firstRow="1" bandRow="1">
                <a:tableStyleId>{2D5ABB26-0587-4C30-8999-92F81FD0307C}</a:tableStyleId>
              </a:tblPr>
              <a:tblGrid>
                <a:gridCol w="2768600"/>
                <a:gridCol w="2768600"/>
                <a:gridCol w="2768600"/>
              </a:tblGrid>
              <a:tr h="594360">
                <a:tc>
                  <a:txBody>
                    <a:bodyPr/>
                    <a:lstStyle/>
                    <a:p>
                      <a:pPr algn="ctr"/>
                      <a:r>
                        <a:rPr lang="en-US" sz="1400" b="1" dirty="0" smtClean="0"/>
                        <a:t>Leadership Safety Values</a:t>
                      </a:r>
                      <a:r>
                        <a:rPr lang="en-US" sz="1400" b="1" baseline="0" dirty="0" smtClean="0"/>
                        <a:t> </a:t>
                      </a:r>
                    </a:p>
                    <a:p>
                      <a:pPr algn="ctr"/>
                      <a:r>
                        <a:rPr lang="en-US" sz="1400" b="1" baseline="0" dirty="0" smtClean="0"/>
                        <a:t>and Actions</a:t>
                      </a:r>
                      <a:endParaRPr 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400" b="1" dirty="0" smtClean="0"/>
                        <a:t>Problem</a:t>
                      </a:r>
                      <a:r>
                        <a:rPr lang="en-US" sz="1400" b="1" baseline="0" dirty="0" smtClean="0"/>
                        <a:t> Identification and Resolution</a:t>
                      </a:r>
                      <a:endParaRPr 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400" b="1" dirty="0" smtClean="0"/>
                        <a:t>Personal Accountability</a:t>
                      </a:r>
                      <a:endParaRPr 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1209040">
                <a:tc>
                  <a:txBody>
                    <a:bodyPr/>
                    <a:lstStyle/>
                    <a:p>
                      <a:pPr algn="ctr"/>
                      <a:r>
                        <a:rPr lang="en-US" sz="1400" dirty="0" smtClean="0"/>
                        <a:t>Leaders demonstrate a</a:t>
                      </a:r>
                      <a:r>
                        <a:rPr lang="en-US" sz="1400" baseline="0" dirty="0" smtClean="0"/>
                        <a:t> commitment to safety in their decisions and behaviors</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t>Issues potentially impacting safety are promptly identified, fully evaluated, and promptly addressed and corrected commensurate with</a:t>
                      </a:r>
                      <a:r>
                        <a:rPr lang="en-US" sz="1400" baseline="0" dirty="0" smtClean="0"/>
                        <a:t> their significance</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t>All individuals</a:t>
                      </a:r>
                      <a:r>
                        <a:rPr lang="en-US" sz="1400" baseline="0" dirty="0" smtClean="0"/>
                        <a:t> take personal responsibility for safety</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58800">
                <a:tc>
                  <a:txBody>
                    <a:bodyPr/>
                    <a:lstStyle/>
                    <a:p>
                      <a:pPr algn="ctr"/>
                      <a:r>
                        <a:rPr lang="en-US" sz="1400" b="1" dirty="0" smtClean="0"/>
                        <a:t>Work Processes</a:t>
                      </a:r>
                      <a:endParaRPr 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400" b="1" dirty="0" smtClean="0"/>
                        <a:t>Continuous Learning</a:t>
                      </a:r>
                      <a:endParaRPr 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400" b="1" dirty="0" smtClean="0"/>
                        <a:t>Environment for Raising Concerns</a:t>
                      </a:r>
                      <a:endParaRPr 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833967">
                <a:tc>
                  <a:txBody>
                    <a:bodyPr/>
                    <a:lstStyle/>
                    <a:p>
                      <a:pPr algn="ctr"/>
                      <a:r>
                        <a:rPr lang="en-US" sz="1400" dirty="0" smtClean="0"/>
                        <a:t>The process of planning and controlling work activities is implemented so that safety</a:t>
                      </a:r>
                      <a:r>
                        <a:rPr lang="en-US" sz="1400" baseline="0" dirty="0" smtClean="0"/>
                        <a:t> is maintained</a:t>
                      </a:r>
                      <a:r>
                        <a:rPr lang="en-US" sz="1400" dirty="0" smtClean="0"/>
                        <a:t> </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t>Opportunities</a:t>
                      </a:r>
                      <a:r>
                        <a:rPr lang="en-US" sz="1400" baseline="0" dirty="0" smtClean="0"/>
                        <a:t> to learn about ways to ensure safety are sought out and implemented</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t>A safety</a:t>
                      </a:r>
                      <a:r>
                        <a:rPr lang="en-US" sz="1400" baseline="0" dirty="0" smtClean="0"/>
                        <a:t> conscious work environment is maintained where personnel feel free to raise safety concerns without fear of retaliation, intimidation, harassment or discrimination</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33400">
                <a:tc>
                  <a:txBody>
                    <a:bodyPr/>
                    <a:lstStyle/>
                    <a:p>
                      <a:pPr algn="ctr"/>
                      <a:r>
                        <a:rPr lang="en-US" sz="1400" b="1" dirty="0" smtClean="0"/>
                        <a:t>Effective Safety</a:t>
                      </a:r>
                      <a:r>
                        <a:rPr lang="en-US" sz="1400" b="1" baseline="0" dirty="0" smtClean="0"/>
                        <a:t> Communications</a:t>
                      </a:r>
                      <a:endParaRPr 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400" b="1" dirty="0" smtClean="0"/>
                        <a:t>Respectful Work Environment</a:t>
                      </a:r>
                      <a:endParaRPr 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400" b="1" dirty="0" smtClean="0"/>
                        <a:t>Questioning Attitude</a:t>
                      </a:r>
                      <a:endParaRPr 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833967">
                <a:tc>
                  <a:txBody>
                    <a:bodyPr/>
                    <a:lstStyle/>
                    <a:p>
                      <a:pPr algn="ctr"/>
                      <a:r>
                        <a:rPr lang="en-US" sz="1400" dirty="0" smtClean="0"/>
                        <a:t>Communications maintain a focus</a:t>
                      </a:r>
                      <a:r>
                        <a:rPr lang="en-US" sz="1400" baseline="0" dirty="0" smtClean="0"/>
                        <a:t> on safety</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t>Trust and respect permeate the organization</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t>Individuals</a:t>
                      </a:r>
                      <a:r>
                        <a:rPr lang="en-US" sz="1400" baseline="0" dirty="0" smtClean="0"/>
                        <a:t> avoid complacency and continually challenge existing conditions and activities in order to identify discrepancies that might result in error or inappropriate action</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7" name="Picture 19" descr="9in-color-bl-nrc-logo"/>
          <p:cNvPicPr>
            <a:picLocks noChangeAspect="1" noChangeArrowheads="1"/>
          </p:cNvPicPr>
          <p:nvPr/>
        </p:nvPicPr>
        <p:blipFill>
          <a:blip r:embed="rId3" cstate="print"/>
          <a:srcRect/>
          <a:stretch>
            <a:fillRect/>
          </a:stretch>
        </p:blipFill>
        <p:spPr bwMode="auto">
          <a:xfrm>
            <a:off x="152400" y="152400"/>
            <a:ext cx="1447800" cy="583371"/>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047" y="430060"/>
            <a:ext cx="8542750" cy="685800"/>
          </a:xfrm>
        </p:spPr>
        <p:txBody>
          <a:bodyPr/>
          <a:lstStyle/>
          <a:p>
            <a:r>
              <a:rPr lang="en-US" sz="3600" dirty="0" smtClean="0">
                <a:latin typeface="Trebuchet MS" pitchFamily="34" charset="0"/>
              </a:rPr>
              <a:t>Tiers for Development of the Policy Statement</a:t>
            </a:r>
            <a:endParaRPr lang="en-US" sz="3600" dirty="0">
              <a:latin typeface="Trebuchet MS" pitchFamily="34" charset="0"/>
            </a:endParaRPr>
          </a:p>
        </p:txBody>
      </p:sp>
      <p:sp>
        <p:nvSpPr>
          <p:cNvPr id="4" name="Slide Number Placeholder 3"/>
          <p:cNvSpPr>
            <a:spLocks noGrp="1"/>
          </p:cNvSpPr>
          <p:nvPr>
            <p:ph type="sldNum" sz="quarter" idx="10"/>
          </p:nvPr>
        </p:nvSpPr>
        <p:spPr/>
        <p:txBody>
          <a:bodyPr/>
          <a:lstStyle/>
          <a:p>
            <a:pPr>
              <a:defRPr/>
            </a:pPr>
            <a:fld id="{7D34938A-8C58-4BE6-A8A3-1D8432023062}" type="slidenum">
              <a:rPr lang="en-US" smtClean="0"/>
              <a:pPr>
                <a:defRPr/>
              </a:pPr>
              <a:t>23</a:t>
            </a:fld>
            <a:endParaRPr lang="en-US"/>
          </a:p>
        </p:txBody>
      </p:sp>
      <p:sp>
        <p:nvSpPr>
          <p:cNvPr id="2060" name="Text Box 12"/>
          <p:cNvSpPr txBox="1">
            <a:spLocks noChangeArrowheads="1"/>
          </p:cNvSpPr>
          <p:nvPr/>
        </p:nvSpPr>
        <p:spPr bwMode="auto">
          <a:xfrm>
            <a:off x="6172200" y="2725322"/>
            <a:ext cx="2590800" cy="779878"/>
          </a:xfrm>
          <a:prstGeom prst="rect">
            <a:avLst/>
          </a:prstGeom>
          <a:solidFill>
            <a:srgbClr val="FFFFFF"/>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100" b="1" dirty="0" smtClean="0">
                <a:latin typeface="Arial" pitchFamily="34" charset="0"/>
                <a:ea typeface="Calibri" pitchFamily="34" charset="0"/>
              </a:rPr>
              <a:t>D</a:t>
            </a:r>
            <a:r>
              <a:rPr kumimoji="0" lang="en-US" sz="1100" b="1" i="0" u="none" strike="noStrike" cap="none" normalizeH="0" baseline="0" dirty="0" smtClean="0">
                <a:ln>
                  <a:noFill/>
                </a:ln>
                <a:solidFill>
                  <a:schemeClr val="tx1"/>
                </a:solidFill>
                <a:effectLst/>
                <a:latin typeface="Arial" pitchFamily="34" charset="0"/>
                <a:ea typeface="Calibri" pitchFamily="34" charset="0"/>
              </a:rPr>
              <a:t>efinition and</a:t>
            </a:r>
            <a:r>
              <a:rPr kumimoji="0" lang="en-US" sz="1100" b="1" i="0" u="none" strike="noStrike" cap="none" normalizeH="0" dirty="0" smtClean="0">
                <a:ln>
                  <a:noFill/>
                </a:ln>
                <a:solidFill>
                  <a:schemeClr val="tx1"/>
                </a:solidFill>
                <a:effectLst/>
                <a:latin typeface="Arial" pitchFamily="34" charset="0"/>
                <a:ea typeface="Calibri" pitchFamily="34" charset="0"/>
              </a:rPr>
              <a:t> </a:t>
            </a:r>
            <a:r>
              <a:rPr lang="en-US" sz="1100" b="1" dirty="0" smtClean="0">
                <a:latin typeface="Arial" pitchFamily="34" charset="0"/>
                <a:ea typeface="Calibri" pitchFamily="34" charset="0"/>
              </a:rPr>
              <a:t>T</a:t>
            </a:r>
            <a:r>
              <a:rPr kumimoji="0" lang="en-US" sz="1100" b="1" i="0" u="none" strike="noStrike" cap="none" normalizeH="0" dirty="0" smtClean="0">
                <a:ln>
                  <a:noFill/>
                </a:ln>
                <a:solidFill>
                  <a:schemeClr val="tx1"/>
                </a:solidFill>
                <a:effectLst/>
                <a:latin typeface="Arial" pitchFamily="34" charset="0"/>
                <a:ea typeface="Calibri" pitchFamily="34" charset="0"/>
              </a:rPr>
              <a:t>raits</a:t>
            </a:r>
          </a:p>
        </p:txBody>
      </p:sp>
      <p:sp>
        <p:nvSpPr>
          <p:cNvPr id="2059" name="AutoShape 11"/>
          <p:cNvSpPr>
            <a:spLocks/>
          </p:cNvSpPr>
          <p:nvPr/>
        </p:nvSpPr>
        <p:spPr bwMode="auto">
          <a:xfrm>
            <a:off x="5791200" y="1600200"/>
            <a:ext cx="228600" cy="3048000"/>
          </a:xfrm>
          <a:prstGeom prst="rightBrace">
            <a:avLst>
              <a:gd name="adj1" fmla="val 79633"/>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7" name="Line 9"/>
          <p:cNvSpPr>
            <a:spLocks noChangeShapeType="1"/>
          </p:cNvSpPr>
          <p:nvPr/>
        </p:nvSpPr>
        <p:spPr bwMode="auto">
          <a:xfrm>
            <a:off x="1447800" y="4724400"/>
            <a:ext cx="5372354" cy="5048"/>
          </a:xfrm>
          <a:prstGeom prst="line">
            <a:avLst/>
          </a:prstGeom>
          <a:noFill/>
          <a:ln w="9525">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6" name="Text Box 8"/>
          <p:cNvSpPr txBox="1">
            <a:spLocks noChangeArrowheads="1"/>
          </p:cNvSpPr>
          <p:nvPr/>
        </p:nvSpPr>
        <p:spPr bwMode="auto">
          <a:xfrm>
            <a:off x="2362200" y="3200400"/>
            <a:ext cx="3200400" cy="1400415"/>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pitchFamily="34" charset="0"/>
                <a:ea typeface="Calibri" pitchFamily="34" charset="0"/>
              </a:rPr>
              <a:t>Safety Culture Traits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Calibri" pitchFamily="34" charset="0"/>
              </a:rPr>
              <a:t>Set of high level descriptions of what constitutes a strong safety culture </a:t>
            </a:r>
            <a:endParaRPr kumimoji="0" lang="en-US" sz="800" b="0" i="0" u="none" strike="noStrike" cap="none" normalizeH="0" baseline="0" dirty="0" smtClean="0">
              <a:ln>
                <a:noFill/>
              </a:ln>
              <a:solidFill>
                <a:schemeClr val="tx1"/>
              </a:solidFill>
              <a:effectLst/>
              <a:latin typeface="Arial" pitchFamily="34" charset="0"/>
            </a:endParaRPr>
          </a:p>
          <a:p>
            <a:pPr marL="112713" marR="0" lvl="0" indent="-112713" algn="l" defTabSz="914400" rtl="0" eaLnBrk="0" fontAlgn="base" latinLnBrk="0" hangingPunct="0">
              <a:lnSpc>
                <a:spcPct val="100000"/>
              </a:lnSpc>
              <a:spcBef>
                <a:spcPct val="0"/>
              </a:spcBef>
              <a:spcAft>
                <a:spcPct val="0"/>
              </a:spcAft>
              <a:buClrTx/>
              <a:buSzTx/>
              <a:buFontTx/>
              <a:buChar char="•"/>
              <a:tabLst/>
            </a:pPr>
            <a:r>
              <a:rPr kumimoji="0" lang="en-US" sz="1100" b="0" i="0" u="none" strike="noStrike" cap="none" normalizeH="0" baseline="0" dirty="0" smtClean="0">
                <a:ln>
                  <a:noFill/>
                </a:ln>
                <a:solidFill>
                  <a:schemeClr val="tx1"/>
                </a:solidFill>
                <a:effectLst/>
                <a:latin typeface="Arial" pitchFamily="34" charset="0"/>
                <a:ea typeface="Calibri" pitchFamily="34" charset="0"/>
              </a:rPr>
              <a:t>Applies to everyone who engages in NRC licensed activities </a:t>
            </a:r>
          </a:p>
          <a:p>
            <a:pPr marL="112713" marR="0" lvl="0" indent="-112713" algn="l" defTabSz="914400" rtl="0" eaLnBrk="0" fontAlgn="base" latinLnBrk="0" hangingPunct="0">
              <a:lnSpc>
                <a:spcPct val="100000"/>
              </a:lnSpc>
              <a:spcBef>
                <a:spcPct val="0"/>
              </a:spcBef>
              <a:spcAft>
                <a:spcPct val="0"/>
              </a:spcAft>
              <a:buClrTx/>
              <a:buSzTx/>
              <a:buFontTx/>
              <a:buChar char="•"/>
              <a:tabLst/>
            </a:pPr>
            <a:r>
              <a:rPr kumimoji="0" lang="en-US" sz="1100" b="0" i="0" u="none" strike="noStrike" cap="none" normalizeH="0" baseline="0" dirty="0" smtClean="0">
                <a:ln>
                  <a:noFill/>
                </a:ln>
                <a:solidFill>
                  <a:schemeClr val="tx1"/>
                </a:solidFill>
                <a:effectLst/>
                <a:latin typeface="Arial" pitchFamily="34" charset="0"/>
                <a:ea typeface="Calibri" pitchFamily="34" charset="0"/>
              </a:rPr>
              <a:t>Speak to all levels of the organization</a:t>
            </a:r>
            <a:endParaRPr kumimoji="0" lang="en-US" sz="800" b="0" i="0" u="none" strike="noStrike" cap="none" normalizeH="0" baseline="0" dirty="0" smtClean="0">
              <a:ln>
                <a:noFill/>
              </a:ln>
              <a:solidFill>
                <a:schemeClr val="tx1"/>
              </a:solidFill>
              <a:effectLst/>
              <a:latin typeface="Arial" pitchFamily="34" charset="0"/>
            </a:endParaRPr>
          </a:p>
        </p:txBody>
      </p:sp>
      <p:sp>
        <p:nvSpPr>
          <p:cNvPr id="2052" name="AutoShape 4"/>
          <p:cNvSpPr>
            <a:spLocks noChangeAspect="1" noChangeArrowheads="1" noTextEdit="1"/>
          </p:cNvSpPr>
          <p:nvPr/>
        </p:nvSpPr>
        <p:spPr bwMode="auto">
          <a:xfrm>
            <a:off x="990600" y="4191001"/>
            <a:ext cx="5943600" cy="24384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0" name="AutoShape 2"/>
          <p:cNvSpPr>
            <a:spLocks/>
          </p:cNvSpPr>
          <p:nvPr/>
        </p:nvSpPr>
        <p:spPr bwMode="auto">
          <a:xfrm>
            <a:off x="5791199" y="4876800"/>
            <a:ext cx="228347" cy="1712569"/>
          </a:xfrm>
          <a:prstGeom prst="rightBrace">
            <a:avLst>
              <a:gd name="adj1" fmla="val 46119"/>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3" name="Text Box 15"/>
          <p:cNvSpPr txBox="1">
            <a:spLocks noChangeArrowheads="1"/>
          </p:cNvSpPr>
          <p:nvPr/>
        </p:nvSpPr>
        <p:spPr bwMode="auto">
          <a:xfrm>
            <a:off x="2362200" y="1600200"/>
            <a:ext cx="3200400" cy="1371600"/>
          </a:xfrm>
          <a:prstGeom prst="rect">
            <a:avLst/>
          </a:prstGeom>
          <a:solidFill>
            <a:srgbClr val="FFFFFF"/>
          </a:solidFill>
          <a:ln w="9525">
            <a:solidFill>
              <a:srgbClr val="000000"/>
            </a:solidFill>
            <a:miter lim="800000"/>
            <a:headEnd/>
            <a:tailEnd/>
          </a:ln>
        </p:spPr>
        <p:txBody>
          <a:bodyPr vert="horz" wrap="square" lIns="91440" tIns="0" rIns="9144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pitchFamily="34" charset="0"/>
                <a:ea typeface="Calibri" pitchFamily="34" charset="0"/>
              </a:rPr>
              <a:t>Safety Culture Definition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Calibri" pitchFamily="34" charset="0"/>
              </a:rPr>
              <a:t>Overarching definition that applies to all of the nuclear industry</a:t>
            </a:r>
            <a:endParaRPr kumimoji="0" lang="en-US" sz="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100" b="0" i="0" u="none" strike="noStrike" cap="none" normalizeH="0" baseline="0" dirty="0" smtClean="0">
                <a:ln>
                  <a:noFill/>
                </a:ln>
                <a:solidFill>
                  <a:schemeClr val="tx1"/>
                </a:solidFill>
                <a:effectLst/>
                <a:latin typeface="Arial" pitchFamily="34" charset="0"/>
                <a:ea typeface="Calibri" pitchFamily="34" charset="0"/>
              </a:rPr>
              <a:t>  Easy to understand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100" b="0" i="0" u="none" strike="noStrike" cap="none" normalizeH="0" baseline="0" dirty="0" smtClean="0">
                <a:ln>
                  <a:noFill/>
                </a:ln>
                <a:solidFill>
                  <a:schemeClr val="tx1"/>
                </a:solidFill>
                <a:effectLst/>
                <a:latin typeface="Arial" pitchFamily="34" charset="0"/>
                <a:ea typeface="Calibri" pitchFamily="34" charset="0"/>
              </a:rPr>
              <a:t>  Timeless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100" b="0" i="0" u="none" strike="noStrike" cap="none" normalizeH="0" baseline="0" dirty="0" smtClean="0">
                <a:ln>
                  <a:noFill/>
                </a:ln>
                <a:solidFill>
                  <a:schemeClr val="tx1"/>
                </a:solidFill>
                <a:effectLst/>
                <a:latin typeface="Arial" pitchFamily="34" charset="0"/>
                <a:ea typeface="Calibri" pitchFamily="34" charset="0"/>
              </a:rPr>
              <a:t>  Inclusive </a:t>
            </a:r>
            <a:endParaRPr kumimoji="0" lang="en-US" sz="800" b="0" i="0" u="none" strike="noStrike" cap="none" normalizeH="0" baseline="0" dirty="0" smtClean="0">
              <a:ln>
                <a:noFill/>
              </a:ln>
              <a:solidFill>
                <a:schemeClr val="tx1"/>
              </a:solidFill>
              <a:effectLst/>
              <a:latin typeface="Arial" pitchFamily="34" charset="0"/>
            </a:endParaRPr>
          </a:p>
        </p:txBody>
      </p:sp>
      <p:sp>
        <p:nvSpPr>
          <p:cNvPr id="2062" name="Text Box 14"/>
          <p:cNvSpPr txBox="1">
            <a:spLocks noChangeArrowheads="1"/>
          </p:cNvSpPr>
          <p:nvPr/>
        </p:nvSpPr>
        <p:spPr bwMode="auto">
          <a:xfrm>
            <a:off x="1295400" y="2057400"/>
            <a:ext cx="723900" cy="457200"/>
          </a:xfrm>
          <a:prstGeom prst="rect">
            <a:avLst/>
          </a:prstGeom>
          <a:solidFill>
            <a:schemeClr val="bg1">
              <a:lumMod val="85000"/>
            </a:schemeClr>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pitchFamily="34" charset="0"/>
                <a:ea typeface="Calibri" pitchFamily="34" charset="0"/>
              </a:rPr>
              <a:t>Tier 1</a:t>
            </a:r>
            <a:endParaRPr kumimoji="0" lang="en-US" sz="1800" b="1" i="0" u="none" strike="noStrike" cap="none" normalizeH="0" baseline="0" dirty="0" smtClean="0">
              <a:ln>
                <a:noFill/>
              </a:ln>
              <a:solidFill>
                <a:schemeClr val="tx1"/>
              </a:solidFill>
              <a:effectLst/>
              <a:latin typeface="Arial" pitchFamily="34" charset="0"/>
            </a:endParaRPr>
          </a:p>
        </p:txBody>
      </p:sp>
      <p:sp>
        <p:nvSpPr>
          <p:cNvPr id="2054" name="Text Box 6"/>
          <p:cNvSpPr txBox="1">
            <a:spLocks noChangeArrowheads="1"/>
          </p:cNvSpPr>
          <p:nvPr/>
        </p:nvSpPr>
        <p:spPr bwMode="auto">
          <a:xfrm>
            <a:off x="2362200" y="4876800"/>
            <a:ext cx="3200400" cy="1676400"/>
          </a:xfrm>
          <a:prstGeom prst="rect">
            <a:avLst/>
          </a:prstGeom>
          <a:solidFill>
            <a:srgbClr val="FFFFFF"/>
          </a:solidFill>
          <a:ln w="9525">
            <a:solidFill>
              <a:srgbClr val="000000"/>
            </a:solidFill>
            <a:miter lim="800000"/>
            <a:headEnd/>
            <a:tailEnd/>
          </a:ln>
        </p:spPr>
        <p:txBody>
          <a:bodyPr vert="horz" wrap="square" lIns="91440" tIns="0" rIns="9144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pitchFamily="34" charset="0"/>
                <a:ea typeface="Calibri" pitchFamily="34" charset="0"/>
              </a:rPr>
              <a:t>Application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Calibri" pitchFamily="34" charset="0"/>
              </a:rPr>
              <a:t>Illustrates how the high level descriptions are translated to lower level descriptions that are </a:t>
            </a:r>
            <a:r>
              <a:rPr lang="en-US" sz="1100" dirty="0" smtClean="0">
                <a:latin typeface="Arial" pitchFamily="34" charset="0"/>
                <a:ea typeface="Calibri" pitchFamily="34" charset="0"/>
              </a:rPr>
              <a:t>applicable to </a:t>
            </a:r>
            <a:r>
              <a:rPr kumimoji="0" lang="en-US" sz="1100" b="0" i="0" u="none" strike="noStrike" cap="none" normalizeH="0" baseline="0" dirty="0" smtClean="0">
                <a:ln>
                  <a:noFill/>
                </a:ln>
                <a:solidFill>
                  <a:schemeClr val="tx1"/>
                </a:solidFill>
                <a:effectLst/>
                <a:latin typeface="Arial" pitchFamily="34" charset="0"/>
                <a:ea typeface="Calibri" pitchFamily="34" charset="0"/>
              </a:rPr>
              <a:t>different environments</a:t>
            </a:r>
            <a:endParaRPr kumimoji="0" lang="en-US" sz="800" b="0" i="0" u="none" strike="noStrike" cap="none" normalizeH="0" baseline="0" dirty="0" smtClean="0">
              <a:ln>
                <a:noFill/>
              </a:ln>
              <a:solidFill>
                <a:schemeClr val="tx1"/>
              </a:solidFill>
              <a:effectLst/>
              <a:latin typeface="Arial" pitchFamily="34" charset="0"/>
            </a:endParaRPr>
          </a:p>
          <a:p>
            <a:pPr marL="112713" marR="0" lvl="0" indent="-112713" algn="l" defTabSz="914400" rtl="0" eaLnBrk="0" fontAlgn="base" latinLnBrk="0" hangingPunct="0">
              <a:lnSpc>
                <a:spcPct val="100000"/>
              </a:lnSpc>
              <a:spcBef>
                <a:spcPct val="0"/>
              </a:spcBef>
              <a:spcAft>
                <a:spcPct val="0"/>
              </a:spcAft>
              <a:buClrTx/>
              <a:buSzTx/>
              <a:buFontTx/>
              <a:buChar char="•"/>
              <a:tabLst/>
            </a:pPr>
            <a:r>
              <a:rPr kumimoji="0" lang="en-US" sz="1100" b="0" i="0" u="none" strike="noStrike" cap="none" normalizeH="0" baseline="0" dirty="0" smtClean="0">
                <a:ln>
                  <a:noFill/>
                </a:ln>
                <a:solidFill>
                  <a:schemeClr val="tx1"/>
                </a:solidFill>
                <a:effectLst/>
                <a:latin typeface="Arial" pitchFamily="34" charset="0"/>
                <a:ea typeface="Calibri" pitchFamily="34" charset="0"/>
              </a:rPr>
              <a:t>Describes programs, processes, procedures, practices, behaviors, etc.</a:t>
            </a:r>
          </a:p>
          <a:p>
            <a:pPr marL="112713" marR="0" lvl="0" indent="-112713" algn="l" defTabSz="914400" rtl="0" eaLnBrk="0" fontAlgn="base" latinLnBrk="0" hangingPunct="0">
              <a:lnSpc>
                <a:spcPct val="100000"/>
              </a:lnSpc>
              <a:spcBef>
                <a:spcPct val="0"/>
              </a:spcBef>
              <a:spcAft>
                <a:spcPct val="0"/>
              </a:spcAft>
              <a:buClrTx/>
              <a:buSzTx/>
              <a:buFontTx/>
              <a:buChar char="•"/>
              <a:tabLst/>
            </a:pPr>
            <a:r>
              <a:rPr kumimoji="0" lang="en-US" sz="1100" b="0" i="0" u="none" strike="noStrike" cap="none" normalizeH="0" baseline="0" dirty="0" smtClean="0">
                <a:ln>
                  <a:noFill/>
                </a:ln>
                <a:solidFill>
                  <a:schemeClr val="tx1"/>
                </a:solidFill>
                <a:effectLst/>
                <a:latin typeface="Arial" pitchFamily="34" charset="0"/>
                <a:ea typeface="Calibri" pitchFamily="34" charset="0"/>
              </a:rPr>
              <a:t>Details may vary depending on licensee type and environment (potential for different sets)</a:t>
            </a:r>
            <a:endParaRPr kumimoji="0" lang="en-US" sz="800" b="0" i="0" u="none" strike="noStrike" cap="none" normalizeH="0" baseline="0" dirty="0" smtClean="0">
              <a:ln>
                <a:noFill/>
              </a:ln>
              <a:solidFill>
                <a:schemeClr val="tx1"/>
              </a:solidFill>
              <a:effectLst/>
              <a:latin typeface="Arial" pitchFamily="34" charset="0"/>
            </a:endParaRPr>
          </a:p>
        </p:txBody>
      </p:sp>
      <p:sp>
        <p:nvSpPr>
          <p:cNvPr id="2065" name="Rectangle 17"/>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rPr>
              <a:t/>
            </a:r>
            <a:br>
              <a:rPr kumimoji="0" lang="en-US" sz="1800" b="0" i="0" u="none" strike="noStrike" cap="none" normalizeH="0" baseline="0" smtClean="0">
                <a:ln>
                  <a:noFill/>
                </a:ln>
                <a:solidFill>
                  <a:schemeClr val="tx1"/>
                </a:solidFill>
                <a:effectLst/>
                <a:latin typeface="Arial" pitchFamily="34" charset="0"/>
              </a:rPr>
            </a:br>
            <a:endParaRPr kumimoji="0" lang="en-US" sz="18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Calibri" pitchFamily="34" charset="0"/>
              </a:rPr>
              <a:t>	</a:t>
            </a:r>
            <a:endParaRPr kumimoji="0" lang="en-US" sz="8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21" name="Text Box 12"/>
          <p:cNvSpPr txBox="1">
            <a:spLocks noChangeArrowheads="1"/>
          </p:cNvSpPr>
          <p:nvPr/>
        </p:nvSpPr>
        <p:spPr bwMode="auto">
          <a:xfrm>
            <a:off x="6172200" y="5334000"/>
            <a:ext cx="2590800" cy="779878"/>
          </a:xfrm>
          <a:prstGeom prst="rect">
            <a:avLst/>
          </a:prstGeom>
          <a:solidFill>
            <a:srgbClr val="FFFFFF"/>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100" b="1" dirty="0" smtClean="0">
                <a:latin typeface="Arial" pitchFamily="34" charset="0"/>
                <a:ea typeface="Calibri" pitchFamily="34" charset="0"/>
              </a:rPr>
              <a:t>Next Steps</a:t>
            </a:r>
            <a:endParaRPr kumimoji="0" lang="en-US" sz="1100" b="1" i="0" u="none" strike="noStrike" cap="none" normalizeH="0" dirty="0" smtClean="0">
              <a:ln>
                <a:noFill/>
              </a:ln>
              <a:solidFill>
                <a:schemeClr val="tx1"/>
              </a:solidFill>
              <a:effectLst/>
              <a:latin typeface="Arial" pitchFamily="34" charset="0"/>
              <a:ea typeface="Calibri" pitchFamily="34" charset="0"/>
            </a:endParaRPr>
          </a:p>
        </p:txBody>
      </p:sp>
      <p:sp>
        <p:nvSpPr>
          <p:cNvPr id="22" name="Text Box 14"/>
          <p:cNvSpPr txBox="1">
            <a:spLocks noChangeArrowheads="1"/>
          </p:cNvSpPr>
          <p:nvPr/>
        </p:nvSpPr>
        <p:spPr bwMode="auto">
          <a:xfrm>
            <a:off x="1295400" y="3657600"/>
            <a:ext cx="723900" cy="457200"/>
          </a:xfrm>
          <a:prstGeom prst="rect">
            <a:avLst/>
          </a:prstGeom>
          <a:solidFill>
            <a:schemeClr val="bg1">
              <a:lumMod val="85000"/>
            </a:schemeClr>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pitchFamily="34" charset="0"/>
                <a:ea typeface="Calibri" pitchFamily="34" charset="0"/>
              </a:rPr>
              <a:t>Tier </a:t>
            </a:r>
            <a:r>
              <a:rPr lang="en-US" sz="1100" b="1" dirty="0" smtClean="0">
                <a:latin typeface="Arial" pitchFamily="34" charset="0"/>
                <a:ea typeface="Calibri" pitchFamily="34" charset="0"/>
              </a:rPr>
              <a:t>2</a:t>
            </a:r>
            <a:endParaRPr kumimoji="0" lang="en-US" sz="1800" b="1" i="0" u="none" strike="noStrike" cap="none" normalizeH="0" baseline="0" dirty="0" smtClean="0">
              <a:ln>
                <a:noFill/>
              </a:ln>
              <a:solidFill>
                <a:schemeClr val="tx1"/>
              </a:solidFill>
              <a:effectLst/>
              <a:latin typeface="Arial" pitchFamily="34" charset="0"/>
            </a:endParaRPr>
          </a:p>
        </p:txBody>
      </p:sp>
      <p:sp>
        <p:nvSpPr>
          <p:cNvPr id="23" name="Text Box 14"/>
          <p:cNvSpPr txBox="1">
            <a:spLocks noChangeArrowheads="1"/>
          </p:cNvSpPr>
          <p:nvPr/>
        </p:nvSpPr>
        <p:spPr bwMode="auto">
          <a:xfrm>
            <a:off x="1333500" y="5486400"/>
            <a:ext cx="723900" cy="457200"/>
          </a:xfrm>
          <a:prstGeom prst="rect">
            <a:avLst/>
          </a:prstGeom>
          <a:solidFill>
            <a:schemeClr val="bg1">
              <a:lumMod val="85000"/>
            </a:schemeClr>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pitchFamily="34" charset="0"/>
                <a:ea typeface="Calibri" pitchFamily="34" charset="0"/>
              </a:rPr>
              <a:t>Tier </a:t>
            </a:r>
            <a:r>
              <a:rPr lang="en-US" sz="1100" b="1" dirty="0" smtClean="0">
                <a:latin typeface="Arial" pitchFamily="34" charset="0"/>
                <a:ea typeface="Calibri" pitchFamily="34" charset="0"/>
              </a:rPr>
              <a:t>3</a:t>
            </a:r>
            <a:endParaRPr kumimoji="0" lang="en-US" sz="1800" b="1" i="0" u="none" strike="noStrike" cap="none" normalizeH="0" baseline="0" dirty="0" smtClean="0">
              <a:ln>
                <a:noFill/>
              </a:ln>
              <a:solidFill>
                <a:schemeClr val="tx1"/>
              </a:solidFill>
              <a:effectLst/>
              <a:latin typeface="Arial" pitchFamily="34" charset="0"/>
            </a:endParaRPr>
          </a:p>
        </p:txBody>
      </p:sp>
      <p:pic>
        <p:nvPicPr>
          <p:cNvPr id="17"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0" y="0"/>
            <a:ext cx="8991600" cy="838200"/>
          </a:xfrm>
        </p:spPr>
        <p:txBody>
          <a:bodyPr/>
          <a:lstStyle/>
          <a:p>
            <a:pPr eaLnBrk="1" hangingPunct="1"/>
            <a:r>
              <a:rPr lang="en-US" sz="3200" dirty="0" smtClean="0">
                <a:latin typeface="Trebuchet MS" pitchFamily="34" charset="0"/>
              </a:rPr>
              <a:t>“Leadership” Trait Exercise Example of Tier 3 </a:t>
            </a:r>
            <a:endParaRPr lang="en-US" sz="3200" dirty="0" smtClean="0">
              <a:latin typeface="Trebuchet MS"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BD3B9DC9-A7E0-4EF8-B789-2F5719C5DC4E}" type="slidenum">
              <a:rPr lang="en-US" smtClean="0"/>
              <a:pPr>
                <a:defRPr/>
              </a:pPr>
              <a:t>24</a:t>
            </a:fld>
            <a:endParaRPr lang="en-US" dirty="0"/>
          </a:p>
        </p:txBody>
      </p:sp>
      <p:graphicFrame>
        <p:nvGraphicFramePr>
          <p:cNvPr id="6" name="Table 5"/>
          <p:cNvGraphicFramePr>
            <a:graphicFrameLocks noGrp="1"/>
          </p:cNvGraphicFramePr>
          <p:nvPr/>
        </p:nvGraphicFramePr>
        <p:xfrm>
          <a:off x="3200400" y="1219200"/>
          <a:ext cx="2768600" cy="5181600"/>
        </p:xfrm>
        <a:graphic>
          <a:graphicData uri="http://schemas.openxmlformats.org/drawingml/2006/table">
            <a:tbl>
              <a:tblPr firstRow="1" bandRow="1">
                <a:tableStyleId>{2D5ABB26-0587-4C30-8999-92F81FD0307C}</a:tableStyleId>
              </a:tblPr>
              <a:tblGrid>
                <a:gridCol w="2768600"/>
              </a:tblGrid>
              <a:tr h="669147">
                <a:tc>
                  <a:txBody>
                    <a:bodyPr/>
                    <a:lstStyle/>
                    <a:p>
                      <a:pPr algn="ctr"/>
                      <a:r>
                        <a:rPr lang="en-US" sz="1400" b="1" dirty="0" smtClean="0"/>
                        <a:t>Leadership Safety Values</a:t>
                      </a:r>
                      <a:r>
                        <a:rPr lang="en-US" sz="1400" b="1" baseline="0" dirty="0" smtClean="0"/>
                        <a:t> </a:t>
                      </a:r>
                    </a:p>
                    <a:p>
                      <a:pPr algn="ctr"/>
                      <a:r>
                        <a:rPr lang="en-US" sz="1400" b="1" baseline="0" dirty="0" smtClean="0"/>
                        <a:t>and Actions</a:t>
                      </a:r>
                      <a:endParaRPr 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1046614">
                <a:tc>
                  <a:txBody>
                    <a:bodyPr/>
                    <a:lstStyle/>
                    <a:p>
                      <a:pPr algn="ctr"/>
                      <a:r>
                        <a:rPr lang="en-US" sz="1400" dirty="0" smtClean="0"/>
                        <a:t>Leaders demonstrate a</a:t>
                      </a:r>
                      <a:r>
                        <a:rPr lang="en-US" sz="1400" baseline="0" dirty="0" smtClean="0"/>
                        <a:t> commitment to safety in their decisions and behaviors</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465839">
                <a:tc>
                  <a:txBody>
                    <a:bodyPr/>
                    <a:lstStyle/>
                    <a:p>
                      <a:pPr marL="171450" indent="-171450">
                        <a:buFont typeface="Arial" pitchFamily="34" charset="0"/>
                        <a:buChar char="•"/>
                      </a:pPr>
                      <a:r>
                        <a:rPr lang="en-US" sz="1400" dirty="0" smtClean="0">
                          <a:latin typeface="+mn-lt"/>
                        </a:rPr>
                        <a:t>Management in the field enforcing standards</a:t>
                      </a:r>
                    </a:p>
                    <a:p>
                      <a:pPr marL="171450" indent="-171450">
                        <a:buFont typeface="Arial" pitchFamily="34" charset="0"/>
                        <a:buChar char="•"/>
                      </a:pPr>
                      <a:r>
                        <a:rPr lang="en-US" sz="1400" dirty="0" smtClean="0">
                          <a:latin typeface="+mn-lt"/>
                        </a:rPr>
                        <a:t>Commitment to maintaining equipment</a:t>
                      </a:r>
                    </a:p>
                    <a:p>
                      <a:pPr marL="171450" indent="-171450">
                        <a:buFont typeface="Arial" pitchFamily="34" charset="0"/>
                        <a:buChar char="•"/>
                      </a:pPr>
                      <a:r>
                        <a:rPr lang="en-US" sz="1400" dirty="0" smtClean="0">
                          <a:latin typeface="+mn-lt"/>
                        </a:rPr>
                        <a:t>Resolves conflict</a:t>
                      </a:r>
                    </a:p>
                    <a:p>
                      <a:pPr marL="171450" indent="-171450">
                        <a:buFont typeface="Arial" pitchFamily="34" charset="0"/>
                        <a:buChar char="•"/>
                      </a:pPr>
                      <a:r>
                        <a:rPr lang="en-US" sz="1400" dirty="0" smtClean="0">
                          <a:latin typeface="+mn-lt"/>
                        </a:rPr>
                        <a:t>Actions match words</a:t>
                      </a:r>
                    </a:p>
                    <a:p>
                      <a:pPr marL="171450" indent="-171450">
                        <a:buFont typeface="Arial" pitchFamily="34" charset="0"/>
                        <a:buChar char="•"/>
                      </a:pPr>
                      <a:r>
                        <a:rPr lang="en-US" sz="1400" dirty="0" smtClean="0">
                          <a:latin typeface="+mn-lt"/>
                        </a:rPr>
                        <a:t>Rewards (incentives) and sanctions used to reinforce desired positive nuclear safety behaviors</a:t>
                      </a:r>
                    </a:p>
                    <a:p>
                      <a:pPr marL="171450" indent="-171450">
                        <a:buFont typeface="Arial" pitchFamily="34" charset="0"/>
                        <a:buChar char="•"/>
                      </a:pPr>
                      <a:r>
                        <a:rPr lang="en-US" sz="1400" dirty="0" smtClean="0">
                          <a:latin typeface="+mn-lt"/>
                        </a:rPr>
                        <a:t>Respects differing opinions</a:t>
                      </a:r>
                    </a:p>
                    <a:p>
                      <a:pPr marL="171450" indent="-171450">
                        <a:buFont typeface="Arial" pitchFamily="34" charset="0"/>
                        <a:buChar char="•"/>
                      </a:pPr>
                      <a:r>
                        <a:rPr lang="en-US" sz="1400" dirty="0" smtClean="0">
                          <a:latin typeface="+mn-lt"/>
                        </a:rPr>
                        <a:t>Schedules are realistic and do not challenge safety standards</a:t>
                      </a:r>
                    </a:p>
                    <a:p>
                      <a:pPr>
                        <a:buFont typeface="Arial" pitchFamily="34" charset="0"/>
                        <a:buChar char="•"/>
                      </a:pPr>
                      <a:endParaRPr lang="en-US" sz="1400" dirty="0" smtClean="0">
                        <a:latin typeface="Arial Black"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bl>
          </a:graphicData>
        </a:graphic>
      </p:graphicFrame>
      <p:sp>
        <p:nvSpPr>
          <p:cNvPr id="5" name="Text Box 14"/>
          <p:cNvSpPr txBox="1">
            <a:spLocks noChangeArrowheads="1"/>
          </p:cNvSpPr>
          <p:nvPr/>
        </p:nvSpPr>
        <p:spPr bwMode="auto">
          <a:xfrm>
            <a:off x="1828800" y="1828800"/>
            <a:ext cx="723900" cy="457200"/>
          </a:xfrm>
          <a:prstGeom prst="rect">
            <a:avLst/>
          </a:prstGeom>
          <a:solidFill>
            <a:schemeClr val="bg1">
              <a:lumMod val="85000"/>
            </a:schemeClr>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pitchFamily="34" charset="0"/>
                <a:ea typeface="Calibri" pitchFamily="34" charset="0"/>
              </a:rPr>
              <a:t>Tier </a:t>
            </a:r>
            <a:r>
              <a:rPr lang="en-US" sz="1100" b="1" dirty="0" smtClean="0">
                <a:latin typeface="Arial" pitchFamily="34" charset="0"/>
                <a:ea typeface="Calibri" pitchFamily="34" charset="0"/>
              </a:rPr>
              <a:t>2</a:t>
            </a:r>
            <a:endParaRPr kumimoji="0" lang="en-US" sz="1800" b="1" i="0" u="none" strike="noStrike" cap="none" normalizeH="0" baseline="0" dirty="0" smtClean="0">
              <a:ln>
                <a:noFill/>
              </a:ln>
              <a:solidFill>
                <a:schemeClr val="tx1"/>
              </a:solidFill>
              <a:effectLst/>
              <a:latin typeface="Arial" pitchFamily="34" charset="0"/>
            </a:endParaRPr>
          </a:p>
        </p:txBody>
      </p:sp>
      <p:sp>
        <p:nvSpPr>
          <p:cNvPr id="7" name="Text Box 14"/>
          <p:cNvSpPr txBox="1">
            <a:spLocks noChangeArrowheads="1"/>
          </p:cNvSpPr>
          <p:nvPr/>
        </p:nvSpPr>
        <p:spPr bwMode="auto">
          <a:xfrm>
            <a:off x="1866900" y="4419600"/>
            <a:ext cx="723900" cy="457200"/>
          </a:xfrm>
          <a:prstGeom prst="rect">
            <a:avLst/>
          </a:prstGeom>
          <a:solidFill>
            <a:schemeClr val="bg1">
              <a:lumMod val="85000"/>
            </a:schemeClr>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pitchFamily="34" charset="0"/>
                <a:ea typeface="Calibri" pitchFamily="34" charset="0"/>
              </a:rPr>
              <a:t>Tier </a:t>
            </a:r>
            <a:r>
              <a:rPr lang="en-US" sz="1100" b="1" dirty="0" smtClean="0">
                <a:latin typeface="Arial" pitchFamily="34" charset="0"/>
                <a:ea typeface="Calibri" pitchFamily="34" charset="0"/>
              </a:rPr>
              <a:t>3</a:t>
            </a:r>
            <a:endParaRPr kumimoji="0" lang="en-US" sz="1800" b="1" i="0" u="none" strike="noStrike" cap="none" normalizeH="0" baseline="0" dirty="0" smtClean="0">
              <a:ln>
                <a:noFill/>
              </a:ln>
              <a:solidFill>
                <a:schemeClr val="tx1"/>
              </a:solidFill>
              <a:effectLst/>
              <a:latin typeface="Arial" pitchFamily="34" charset="0"/>
            </a:endParaRPr>
          </a:p>
        </p:txBody>
      </p:sp>
      <p:sp>
        <p:nvSpPr>
          <p:cNvPr id="8" name="AutoShape 11"/>
          <p:cNvSpPr>
            <a:spLocks/>
          </p:cNvSpPr>
          <p:nvPr/>
        </p:nvSpPr>
        <p:spPr bwMode="auto">
          <a:xfrm flipH="1">
            <a:off x="2819400" y="2971800"/>
            <a:ext cx="228600" cy="3429000"/>
          </a:xfrm>
          <a:prstGeom prst="rightBrace">
            <a:avLst>
              <a:gd name="adj1" fmla="val 79633"/>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AutoShape 11"/>
          <p:cNvSpPr>
            <a:spLocks/>
          </p:cNvSpPr>
          <p:nvPr/>
        </p:nvSpPr>
        <p:spPr bwMode="auto">
          <a:xfrm flipH="1">
            <a:off x="2819400" y="1219200"/>
            <a:ext cx="228600" cy="1676400"/>
          </a:xfrm>
          <a:prstGeom prst="rightBrace">
            <a:avLst>
              <a:gd name="adj1" fmla="val 79633"/>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10"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sp>
        <p:nvSpPr>
          <p:cNvPr id="13" name="TextBox 12"/>
          <p:cNvSpPr txBox="1"/>
          <p:nvPr/>
        </p:nvSpPr>
        <p:spPr>
          <a:xfrm>
            <a:off x="6313118" y="4910202"/>
            <a:ext cx="2492681" cy="1528624"/>
          </a:xfrm>
          <a:prstGeom prst="rect">
            <a:avLst/>
          </a:prstGeom>
          <a:noFill/>
        </p:spPr>
        <p:txBody>
          <a:bodyPr wrap="square" rtlCol="0">
            <a:spAutoFit/>
          </a:bodyPr>
          <a:lstStyle/>
          <a:p>
            <a:pPr algn="ctr">
              <a:lnSpc>
                <a:spcPts val="1400"/>
              </a:lnSpc>
            </a:pPr>
            <a:r>
              <a:rPr lang="en-US" sz="1000" dirty="0" smtClean="0"/>
              <a:t>These Tier 3 behaviors were developed through an “affinity diagraming” exercise by external stakeholders at an NRC-sponsored public workshop in February 2010.  They are provided as an example of how behaviors could be developed and do not constitute an all-inclusive or NRC-endorsed listing.</a:t>
            </a:r>
            <a:endParaRPr lang="en-US" sz="1000"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381000"/>
            <a:ext cx="8229600" cy="1143000"/>
          </a:xfrm>
        </p:spPr>
        <p:txBody>
          <a:bodyPr/>
          <a:lstStyle/>
          <a:p>
            <a:pPr eaLnBrk="1" hangingPunct="1"/>
            <a:r>
              <a:rPr lang="en-US" sz="3600" dirty="0" smtClean="0">
                <a:latin typeface="Trebuchet MS" pitchFamily="34" charset="0"/>
                <a:cs typeface="Arial" charset="0"/>
              </a:rPr>
              <a:t>Current Status</a:t>
            </a:r>
          </a:p>
        </p:txBody>
      </p:sp>
      <p:sp>
        <p:nvSpPr>
          <p:cNvPr id="19459" name="Content Placeholder 2"/>
          <p:cNvSpPr>
            <a:spLocks noGrp="1"/>
          </p:cNvSpPr>
          <p:nvPr>
            <p:ph idx="1"/>
          </p:nvPr>
        </p:nvSpPr>
        <p:spPr>
          <a:xfrm>
            <a:off x="685800" y="1981200"/>
            <a:ext cx="7696200" cy="3810000"/>
          </a:xfrm>
        </p:spPr>
        <p:txBody>
          <a:bodyPr/>
          <a:lstStyle/>
          <a:p>
            <a:pPr marL="342900" lvl="1" indent="-342900" eaLnBrk="1" hangingPunct="1">
              <a:spcBef>
                <a:spcPts val="2400"/>
              </a:spcBef>
              <a:buFont typeface="Arial" pitchFamily="34" charset="0"/>
              <a:buChar char="•"/>
            </a:pPr>
            <a:r>
              <a:rPr lang="en-US" sz="3200" dirty="0" smtClean="0">
                <a:latin typeface="Trebuchet MS" pitchFamily="34" charset="0"/>
                <a:cs typeface="Arial" charset="0"/>
              </a:rPr>
              <a:t>The Commission has been briefed (January 24, 2011) on the proposed safety culture policy statement</a:t>
            </a:r>
          </a:p>
          <a:p>
            <a:pPr marL="342900" lvl="1" indent="-342900" eaLnBrk="1" hangingPunct="1">
              <a:spcBef>
                <a:spcPts val="2400"/>
              </a:spcBef>
              <a:buFont typeface="Arial" pitchFamily="34" charset="0"/>
              <a:buChar char="•"/>
            </a:pPr>
            <a:r>
              <a:rPr lang="en-US" sz="3200" dirty="0" smtClean="0">
                <a:latin typeface="Trebuchet MS" pitchFamily="34" charset="0"/>
                <a:cs typeface="Arial" charset="0"/>
              </a:rPr>
              <a:t>The staff is awaiting further direction </a:t>
            </a:r>
          </a:p>
        </p:txBody>
      </p:sp>
      <p:sp>
        <p:nvSpPr>
          <p:cNvPr id="4" name="Slide Number Placeholder 3"/>
          <p:cNvSpPr>
            <a:spLocks noGrp="1"/>
          </p:cNvSpPr>
          <p:nvPr>
            <p:ph type="sldNum" sz="quarter" idx="12"/>
          </p:nvPr>
        </p:nvSpPr>
        <p:spPr/>
        <p:txBody>
          <a:bodyPr/>
          <a:lstStyle/>
          <a:p>
            <a:pPr>
              <a:defRPr/>
            </a:pPr>
            <a:fld id="{CF62365B-824A-4240-ABB4-44A3B1C14C28}" type="slidenum">
              <a:rPr lang="en-US" smtClean="0"/>
              <a:pPr>
                <a:defRPr/>
              </a:pPr>
              <a:t>25</a:t>
            </a:fld>
            <a:endParaRPr lang="en-US" dirty="0"/>
          </a:p>
        </p:txBody>
      </p:sp>
      <p:pic>
        <p:nvPicPr>
          <p:cNvPr id="5"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3778"/>
            <a:ext cx="8229600" cy="990600"/>
          </a:xfrm>
        </p:spPr>
        <p:txBody>
          <a:bodyPr/>
          <a:lstStyle/>
          <a:p>
            <a:r>
              <a:rPr lang="en-US" sz="3600" dirty="0" smtClean="0">
                <a:latin typeface="Trebuchet MS" pitchFamily="34" charset="0"/>
                <a:cs typeface="Arial" pitchFamily="34" charset="0"/>
              </a:rPr>
              <a:t>NRC: Next Steps (Projected)</a:t>
            </a:r>
            <a:endParaRPr lang="en-US" sz="3600" dirty="0">
              <a:latin typeface="Trebuchet MS"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BD3B9DC9-A7E0-4EF8-B789-2F5719C5DC4E}" type="slidenum">
              <a:rPr lang="en-US" smtClean="0"/>
              <a:pPr>
                <a:defRPr/>
              </a:pPr>
              <a:t>26</a:t>
            </a:fld>
            <a:endParaRPr lang="en-US" dirty="0"/>
          </a:p>
        </p:txBody>
      </p:sp>
      <p:pic>
        <p:nvPicPr>
          <p:cNvPr id="5"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3778"/>
            <a:ext cx="8229600" cy="990600"/>
          </a:xfrm>
        </p:spPr>
        <p:txBody>
          <a:bodyPr/>
          <a:lstStyle/>
          <a:p>
            <a:r>
              <a:rPr lang="en-US" sz="3600" dirty="0" smtClean="0">
                <a:latin typeface="Trebuchet MS" pitchFamily="34" charset="0"/>
                <a:cs typeface="Arial" pitchFamily="34" charset="0"/>
              </a:rPr>
              <a:t>Today’s Question:</a:t>
            </a:r>
            <a:br>
              <a:rPr lang="en-US" sz="3600" dirty="0" smtClean="0">
                <a:latin typeface="Trebuchet MS" pitchFamily="34" charset="0"/>
                <a:cs typeface="Arial" pitchFamily="34" charset="0"/>
              </a:rPr>
            </a:br>
            <a:r>
              <a:rPr lang="en-US" sz="3600" dirty="0">
                <a:latin typeface="Trebuchet MS" pitchFamily="34" charset="0"/>
                <a:cs typeface="Arial" pitchFamily="34" charset="0"/>
              </a:rPr>
              <a:t/>
            </a:r>
            <a:br>
              <a:rPr lang="en-US" sz="3600" dirty="0">
                <a:latin typeface="Trebuchet MS" pitchFamily="34" charset="0"/>
                <a:cs typeface="Arial" pitchFamily="34" charset="0"/>
              </a:rPr>
            </a:br>
            <a:r>
              <a:rPr lang="en-US" sz="3600" dirty="0" smtClean="0">
                <a:latin typeface="Trebuchet MS" pitchFamily="34" charset="0"/>
                <a:cs typeface="Arial" pitchFamily="34" charset="0"/>
              </a:rPr>
              <a:t>What’s the relationship between Safety Culture and Radiation Protection Culture?</a:t>
            </a:r>
            <a:endParaRPr lang="en-US" sz="3600" dirty="0">
              <a:latin typeface="Trebuchet MS"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BD3B9DC9-A7E0-4EF8-B789-2F5719C5DC4E}" type="slidenum">
              <a:rPr lang="en-US" smtClean="0"/>
              <a:pPr>
                <a:defRPr/>
              </a:pPr>
              <a:t>27</a:t>
            </a:fld>
            <a:endParaRPr lang="en-US" dirty="0"/>
          </a:p>
        </p:txBody>
      </p:sp>
      <p:pic>
        <p:nvPicPr>
          <p:cNvPr id="5"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sp>
        <p:nvSpPr>
          <p:cNvPr id="3" name="Oval 2"/>
          <p:cNvSpPr/>
          <p:nvPr/>
        </p:nvSpPr>
        <p:spPr>
          <a:xfrm>
            <a:off x="412750" y="365125"/>
            <a:ext cx="1635125" cy="1682750"/>
          </a:xfrm>
          <a:prstGeom prst="ellipse">
            <a:avLst/>
          </a:prstGeom>
          <a:solidFill>
            <a:srgbClr val="C0504D">
              <a:alpha val="76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1381125" y="650875"/>
            <a:ext cx="1206500" cy="1174750"/>
          </a:xfrm>
          <a:prstGeom prst="ellipse">
            <a:avLst/>
          </a:prstGeom>
          <a:gradFill flip="none" rotWithShape="1">
            <a:gsLst>
              <a:gs pos="0">
                <a:schemeClr val="accent1">
                  <a:shade val="51000"/>
                  <a:satMod val="130000"/>
                  <a:alpha val="67000"/>
                </a:schemeClr>
              </a:gs>
              <a:gs pos="80000">
                <a:schemeClr val="accent1">
                  <a:shade val="93000"/>
                  <a:satMod val="130000"/>
                  <a:alpha val="67000"/>
                </a:schemeClr>
              </a:gs>
              <a:gs pos="100000">
                <a:schemeClr val="accent1">
                  <a:shade val="94000"/>
                  <a:satMod val="135000"/>
                  <a:alpha val="67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3279775" y="4899025"/>
            <a:ext cx="1635125" cy="1682750"/>
          </a:xfrm>
          <a:prstGeom prst="ellipse">
            <a:avLst/>
          </a:prstGeom>
          <a:solidFill>
            <a:srgbClr val="C0504D">
              <a:alpha val="70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3406775" y="5280025"/>
            <a:ext cx="958850" cy="990600"/>
          </a:xfrm>
          <a:prstGeom prst="ellipse">
            <a:avLst/>
          </a:prstGeom>
          <a:gradFill flip="none" rotWithShape="1">
            <a:gsLst>
              <a:gs pos="0">
                <a:schemeClr val="accent1">
                  <a:shade val="51000"/>
                  <a:satMod val="130000"/>
                  <a:alpha val="77000"/>
                </a:schemeClr>
              </a:gs>
              <a:gs pos="80000">
                <a:schemeClr val="accent1">
                  <a:shade val="93000"/>
                  <a:satMod val="130000"/>
                  <a:alpha val="77000"/>
                </a:schemeClr>
              </a:gs>
              <a:gs pos="100000">
                <a:schemeClr val="accent1">
                  <a:shade val="94000"/>
                  <a:satMod val="135000"/>
                  <a:alpha val="77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7185025" y="374650"/>
            <a:ext cx="1635125" cy="1682750"/>
          </a:xfrm>
          <a:prstGeom prst="ellipse">
            <a:avLst/>
          </a:prstGeom>
          <a:gradFill flip="none" rotWithShape="1">
            <a:gsLst>
              <a:gs pos="0">
                <a:schemeClr val="accent1">
                  <a:shade val="51000"/>
                  <a:satMod val="130000"/>
                  <a:alpha val="70000"/>
                </a:schemeClr>
              </a:gs>
              <a:gs pos="80000">
                <a:schemeClr val="accent1">
                  <a:shade val="93000"/>
                  <a:satMod val="130000"/>
                  <a:alpha val="70000"/>
                </a:schemeClr>
              </a:gs>
              <a:gs pos="100000">
                <a:schemeClr val="accent1">
                  <a:shade val="94000"/>
                  <a:satMod val="135000"/>
                  <a:alpha val="70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Oval 9"/>
          <p:cNvSpPr/>
          <p:nvPr/>
        </p:nvSpPr>
        <p:spPr>
          <a:xfrm>
            <a:off x="5445125" y="333376"/>
            <a:ext cx="1676400" cy="1644650"/>
          </a:xfrm>
          <a:prstGeom prst="ellipse">
            <a:avLst/>
          </a:prstGeom>
          <a:solidFill>
            <a:srgbClr val="C0504D">
              <a:alpha val="70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9843123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lgn="ctr"/>
            <a:r>
              <a:rPr lang="en-US" dirty="0" smtClean="0"/>
              <a:t>Resources</a:t>
            </a:r>
          </a:p>
        </p:txBody>
      </p:sp>
      <p:sp>
        <p:nvSpPr>
          <p:cNvPr id="23555" name="Content Placeholder 2"/>
          <p:cNvSpPr>
            <a:spLocks noGrp="1"/>
          </p:cNvSpPr>
          <p:nvPr>
            <p:ph idx="1"/>
          </p:nvPr>
        </p:nvSpPr>
        <p:spPr/>
        <p:txBody>
          <a:bodyPr/>
          <a:lstStyle/>
          <a:p>
            <a:pPr>
              <a:defRPr/>
            </a:pPr>
            <a:r>
              <a:rPr lang="en-US" dirty="0" smtClean="0"/>
              <a:t>NRC safety culture website:  </a:t>
            </a:r>
            <a:r>
              <a:rPr lang="en-US" sz="2400" dirty="0" smtClean="0"/>
              <a:t>http://www.nrc.gov/about-nrc/regulatory/enforcement/safety-culture.html</a:t>
            </a:r>
            <a:r>
              <a:rPr lang="en-US" dirty="0" smtClean="0"/>
              <a:t> </a:t>
            </a:r>
          </a:p>
          <a:p>
            <a:pPr lvl="1">
              <a:defRPr/>
            </a:pPr>
            <a:r>
              <a:rPr lang="en-US" sz="2000" dirty="0" smtClean="0"/>
              <a:t>Policy Statement meeting summaries </a:t>
            </a:r>
          </a:p>
          <a:p>
            <a:pPr lvl="1">
              <a:defRPr/>
            </a:pPr>
            <a:r>
              <a:rPr lang="en-US" sz="2000" dirty="0" smtClean="0"/>
              <a:t>Regulatory Issue Summary – 2006 changes made to the Reactor Oversight Process to more fully address safety culture</a:t>
            </a:r>
          </a:p>
          <a:p>
            <a:pPr>
              <a:defRPr/>
            </a:pPr>
            <a:r>
              <a:rPr lang="en-US" dirty="0" smtClean="0"/>
              <a:t>Eric Fries, Safety Culture Program Manager </a:t>
            </a:r>
          </a:p>
          <a:p>
            <a:pPr marL="685800" lvl="1" indent="-342900">
              <a:buFontTx/>
              <a:buNone/>
              <a:defRPr/>
            </a:pPr>
            <a:r>
              <a:rPr lang="en-US" sz="2400" dirty="0" smtClean="0"/>
              <a:t>(e-mail: eric.fries@nrc.gov or </a:t>
            </a:r>
            <a:r>
              <a:rPr lang="en-US" sz="2400" dirty="0" err="1" smtClean="0"/>
              <a:t>external_safety_culture.resource@nrc.gov</a:t>
            </a:r>
            <a:r>
              <a:rPr lang="en-US" sz="2400" dirty="0" smtClean="0"/>
              <a:t>)</a:t>
            </a:r>
          </a:p>
          <a:p>
            <a:pPr>
              <a:buFontTx/>
              <a:buNone/>
              <a:defRPr/>
            </a:pPr>
            <a:endParaRPr lang="en-US" sz="2000" dirty="0" smtClean="0"/>
          </a:p>
        </p:txBody>
      </p:sp>
      <p:sp>
        <p:nvSpPr>
          <p:cNvPr id="21508" name="Slide Number Placeholder 3"/>
          <p:cNvSpPr>
            <a:spLocks noGrp="1"/>
          </p:cNvSpPr>
          <p:nvPr>
            <p:ph type="sldNum" sz="quarter" idx="10"/>
          </p:nvPr>
        </p:nvSpPr>
        <p:spPr>
          <a:xfrm>
            <a:off x="6781800" y="6324600"/>
            <a:ext cx="2133600" cy="365125"/>
          </a:xfrm>
          <a:noFill/>
        </p:spPr>
        <p:txBody>
          <a:bodyPr/>
          <a:lstStyle/>
          <a:p>
            <a:pPr algn="r"/>
            <a:fld id="{C6EF33FA-CBB1-4370-96A7-C500167671F1}" type="slidenum">
              <a:rPr lang="en-US" smtClean="0"/>
              <a:pPr algn="r"/>
              <a:t>28</a:t>
            </a:fld>
            <a:endParaRPr lang="en-US" dirty="0" smtClean="0"/>
          </a:p>
        </p:txBody>
      </p:sp>
      <p:pic>
        <p:nvPicPr>
          <p:cNvPr id="5"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xfrm>
            <a:off x="6781800" y="6248400"/>
            <a:ext cx="2133600" cy="365125"/>
          </a:xfrm>
          <a:noFill/>
        </p:spPr>
        <p:txBody>
          <a:bodyPr/>
          <a:lstStyle/>
          <a:p>
            <a:pPr algn="r"/>
            <a:fld id="{AE504963-7488-4F3B-BAA3-37ACA038B15D}" type="slidenum">
              <a:rPr lang="en-US" smtClean="0"/>
              <a:pPr algn="r"/>
              <a:t>3</a:t>
            </a:fld>
            <a:endParaRPr lang="en-US" smtClean="0"/>
          </a:p>
        </p:txBody>
      </p:sp>
      <p:sp>
        <p:nvSpPr>
          <p:cNvPr id="6147" name="Rectangle 2"/>
          <p:cNvSpPr>
            <a:spLocks noGrp="1" noChangeArrowheads="1"/>
          </p:cNvSpPr>
          <p:nvPr>
            <p:ph type="title"/>
          </p:nvPr>
        </p:nvSpPr>
        <p:spPr>
          <a:xfrm>
            <a:off x="685800" y="1066800"/>
            <a:ext cx="7391400" cy="604838"/>
          </a:xfrm>
        </p:spPr>
        <p:txBody>
          <a:bodyPr/>
          <a:lstStyle/>
          <a:p>
            <a:pPr algn="l" eaLnBrk="1" hangingPunct="1"/>
            <a:r>
              <a:rPr lang="en-US" sz="4000" b="1" dirty="0" smtClean="0">
                <a:latin typeface="Trebuchet MS" pitchFamily="34" charset="0"/>
              </a:rPr>
              <a:t>The U.S. NRC’s Mission</a:t>
            </a:r>
          </a:p>
        </p:txBody>
      </p:sp>
      <p:sp>
        <p:nvSpPr>
          <p:cNvPr id="6148" name="Rectangle 3"/>
          <p:cNvSpPr>
            <a:spLocks noGrp="1" noChangeArrowheads="1"/>
          </p:cNvSpPr>
          <p:nvPr>
            <p:ph type="body" idx="1"/>
          </p:nvPr>
        </p:nvSpPr>
        <p:spPr>
          <a:xfrm>
            <a:off x="609600" y="2286000"/>
            <a:ext cx="7848600" cy="2286000"/>
          </a:xfrm>
        </p:spPr>
        <p:txBody>
          <a:bodyPr/>
          <a:lstStyle/>
          <a:p>
            <a:pPr marL="0" indent="0" algn="ctr" eaLnBrk="1" hangingPunct="1">
              <a:buFontTx/>
              <a:buNone/>
            </a:pPr>
            <a:r>
              <a:rPr lang="en-US" sz="3600" dirty="0" smtClean="0">
                <a:latin typeface="Trebuchet MS" pitchFamily="34" charset="0"/>
              </a:rPr>
              <a:t>To license and regulate the Nation’s civilian use of byproduct, source, and special nuclear materials to ensure adequate protection of public health and safety, promote the common defense and security, and protect the environment.</a:t>
            </a:r>
            <a:r>
              <a:rPr lang="en-US" sz="4000" dirty="0" smtClean="0">
                <a:latin typeface="Trebuchet MS" pitchFamily="34" charset="0"/>
              </a:rPr>
              <a:t> </a:t>
            </a:r>
          </a:p>
        </p:txBody>
      </p:sp>
      <p:pic>
        <p:nvPicPr>
          <p:cNvPr id="6149" name="Picture 5" descr="photo2"/>
          <p:cNvPicPr>
            <a:picLocks noChangeAspect="1" noChangeArrowheads="1"/>
          </p:cNvPicPr>
          <p:nvPr/>
        </p:nvPicPr>
        <p:blipFill>
          <a:blip r:embed="rId3" cstate="print"/>
          <a:srcRect/>
          <a:stretch>
            <a:fillRect/>
          </a:stretch>
        </p:blipFill>
        <p:spPr bwMode="auto">
          <a:xfrm>
            <a:off x="6705600" y="228600"/>
            <a:ext cx="2129081" cy="2033439"/>
          </a:xfrm>
          <a:prstGeom prst="rect">
            <a:avLst/>
          </a:prstGeom>
          <a:noFill/>
          <a:ln w="9525">
            <a:noFill/>
            <a:miter lim="800000"/>
            <a:headEnd/>
            <a:tailEnd/>
          </a:ln>
        </p:spPr>
      </p:pic>
      <p:pic>
        <p:nvPicPr>
          <p:cNvPr id="6" name="Picture 19" descr="9in-color-bl-nrc-logo"/>
          <p:cNvPicPr>
            <a:picLocks noChangeAspect="1" noChangeArrowheads="1"/>
          </p:cNvPicPr>
          <p:nvPr/>
        </p:nvPicPr>
        <p:blipFill>
          <a:blip r:embed="rId4" cstate="print"/>
          <a:srcRect/>
          <a:stretch>
            <a:fillRect/>
          </a:stretch>
        </p:blipFill>
        <p:spPr bwMode="auto">
          <a:xfrm>
            <a:off x="76200" y="6172200"/>
            <a:ext cx="1447800" cy="583371"/>
          </a:xfrm>
          <a:prstGeom prst="rect">
            <a:avLst/>
          </a:prstGeom>
          <a:noFill/>
          <a:ln w="9525">
            <a:noFill/>
            <a:miter lim="800000"/>
            <a:headEnd/>
            <a:tailEnd/>
          </a:ln>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xfrm>
            <a:off x="6629400" y="6248400"/>
            <a:ext cx="2133600" cy="365125"/>
          </a:xfrm>
          <a:noFill/>
        </p:spPr>
        <p:txBody>
          <a:bodyPr/>
          <a:lstStyle/>
          <a:p>
            <a:pPr algn="r"/>
            <a:fld id="{6545AC1F-0227-4BD0-94AC-B41516E283BD}" type="slidenum">
              <a:rPr lang="en-US" smtClean="0"/>
              <a:pPr algn="r"/>
              <a:t>4</a:t>
            </a:fld>
            <a:endParaRPr lang="en-US" dirty="0" smtClean="0"/>
          </a:p>
        </p:txBody>
      </p:sp>
      <p:sp>
        <p:nvSpPr>
          <p:cNvPr id="7171" name="Rectangle 2"/>
          <p:cNvSpPr>
            <a:spLocks noGrp="1" noChangeArrowheads="1"/>
          </p:cNvSpPr>
          <p:nvPr>
            <p:ph type="title"/>
          </p:nvPr>
        </p:nvSpPr>
        <p:spPr>
          <a:xfrm>
            <a:off x="457200" y="488950"/>
            <a:ext cx="8021638" cy="577850"/>
          </a:xfrm>
        </p:spPr>
        <p:txBody>
          <a:bodyPr/>
          <a:lstStyle/>
          <a:p>
            <a:pPr algn="ctr" eaLnBrk="1" hangingPunct="1"/>
            <a:r>
              <a:rPr lang="en-US" sz="3200" b="1" dirty="0" smtClean="0">
                <a:latin typeface="Trebuchet MS" pitchFamily="34" charset="0"/>
              </a:rPr>
              <a:t>NRC Scope of Regulatory Responsibility</a:t>
            </a:r>
          </a:p>
        </p:txBody>
      </p:sp>
      <p:sp>
        <p:nvSpPr>
          <p:cNvPr id="7172" name="Rectangle 3"/>
          <p:cNvSpPr>
            <a:spLocks noGrp="1" noChangeArrowheads="1"/>
          </p:cNvSpPr>
          <p:nvPr>
            <p:ph type="body" idx="1"/>
          </p:nvPr>
        </p:nvSpPr>
        <p:spPr>
          <a:xfrm>
            <a:off x="381000" y="1295400"/>
            <a:ext cx="8229600" cy="4876800"/>
          </a:xfrm>
        </p:spPr>
        <p:txBody>
          <a:bodyPr/>
          <a:lstStyle/>
          <a:p>
            <a:pPr eaLnBrk="1" hangingPunct="1">
              <a:spcAft>
                <a:spcPct val="30000"/>
              </a:spcAft>
            </a:pPr>
            <a:r>
              <a:rPr lang="en-US" sz="2900" u="sng" dirty="0" smtClean="0">
                <a:latin typeface="Trebuchet MS" pitchFamily="34" charset="0"/>
              </a:rPr>
              <a:t>Reactors</a:t>
            </a:r>
            <a:r>
              <a:rPr lang="en-US" sz="2900" dirty="0" smtClean="0">
                <a:latin typeface="Trebuchet MS" pitchFamily="34" charset="0"/>
              </a:rPr>
              <a:t>: commercial reactors for generating electric power and non-power reactors used for research, testing, and training</a:t>
            </a:r>
          </a:p>
          <a:p>
            <a:pPr eaLnBrk="1" hangingPunct="1">
              <a:spcAft>
                <a:spcPct val="30000"/>
              </a:spcAft>
            </a:pPr>
            <a:r>
              <a:rPr lang="en-US" sz="2900" u="sng" dirty="0" smtClean="0">
                <a:latin typeface="Trebuchet MS" pitchFamily="34" charset="0"/>
              </a:rPr>
              <a:t>Materials</a:t>
            </a:r>
            <a:r>
              <a:rPr lang="en-US" sz="2900" dirty="0" smtClean="0">
                <a:latin typeface="Trebuchet MS" pitchFamily="34" charset="0"/>
              </a:rPr>
              <a:t>: uses of nuclear materials in medical, industrial, and facilities that produce nuclear fuel </a:t>
            </a:r>
          </a:p>
          <a:p>
            <a:pPr eaLnBrk="1" hangingPunct="1">
              <a:spcAft>
                <a:spcPct val="30000"/>
              </a:spcAft>
            </a:pPr>
            <a:r>
              <a:rPr lang="en-US" sz="2900" u="sng" dirty="0" smtClean="0">
                <a:latin typeface="Trebuchet MS" pitchFamily="34" charset="0"/>
              </a:rPr>
              <a:t>Waste</a:t>
            </a:r>
            <a:r>
              <a:rPr lang="en-US" sz="2900" dirty="0" smtClean="0">
                <a:latin typeface="Trebuchet MS" pitchFamily="34" charset="0"/>
              </a:rPr>
              <a:t>: transportation, storage, and disposal of nuclear materials and waste, and decommissioning of nuclear facilities from service  </a:t>
            </a:r>
          </a:p>
        </p:txBody>
      </p:sp>
      <p:pic>
        <p:nvPicPr>
          <p:cNvPr id="5"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90D149F7-DCEA-4318-ADA5-2726CF90F1EA}" type="slidenum">
              <a:rPr lang="en-US" smtClean="0"/>
              <a:pPr/>
              <a:t>5</a:t>
            </a:fld>
            <a:endParaRPr lang="en-US" smtClean="0"/>
          </a:p>
        </p:txBody>
      </p:sp>
      <p:sp>
        <p:nvSpPr>
          <p:cNvPr id="9219" name="Rectangle 2"/>
          <p:cNvSpPr>
            <a:spLocks noGrp="1" noChangeArrowheads="1"/>
          </p:cNvSpPr>
          <p:nvPr>
            <p:ph type="title"/>
          </p:nvPr>
        </p:nvSpPr>
        <p:spPr/>
        <p:txBody>
          <a:bodyPr/>
          <a:lstStyle/>
          <a:p>
            <a:pPr algn="ctr" eaLnBrk="1" hangingPunct="1"/>
            <a:r>
              <a:rPr lang="en-US" sz="3600" b="1" dirty="0" smtClean="0">
                <a:latin typeface="Trebuchet MS" pitchFamily="34" charset="0"/>
              </a:rPr>
              <a:t>Importance of Safety Culture</a:t>
            </a:r>
          </a:p>
        </p:txBody>
      </p:sp>
      <p:sp>
        <p:nvSpPr>
          <p:cNvPr id="9220" name="Rectangle 3"/>
          <p:cNvSpPr>
            <a:spLocks noGrp="1" noChangeArrowheads="1"/>
          </p:cNvSpPr>
          <p:nvPr>
            <p:ph type="body" idx="1"/>
          </p:nvPr>
        </p:nvSpPr>
        <p:spPr>
          <a:xfrm>
            <a:off x="457200" y="1493837"/>
            <a:ext cx="8229600" cy="4525963"/>
          </a:xfrm>
        </p:spPr>
        <p:txBody>
          <a:bodyPr/>
          <a:lstStyle/>
          <a:p>
            <a:pPr eaLnBrk="1" hangingPunct="1">
              <a:spcBef>
                <a:spcPts val="2400"/>
              </a:spcBef>
            </a:pPr>
            <a:r>
              <a:rPr lang="en-US" sz="2800" dirty="0" smtClean="0">
                <a:latin typeface="Trebuchet MS" pitchFamily="34" charset="0"/>
              </a:rPr>
              <a:t>Operating experience has demonstrated nexus between safety culture and events </a:t>
            </a:r>
          </a:p>
          <a:p>
            <a:pPr eaLnBrk="1" hangingPunct="1">
              <a:spcBef>
                <a:spcPts val="2400"/>
              </a:spcBef>
            </a:pPr>
            <a:r>
              <a:rPr lang="en-US" sz="2800" dirty="0" smtClean="0">
                <a:latin typeface="Trebuchet MS" pitchFamily="34" charset="0"/>
              </a:rPr>
              <a:t>Safety culture contributes to the safe and secure use of radioactive materials  </a:t>
            </a:r>
          </a:p>
          <a:p>
            <a:pPr eaLnBrk="1" hangingPunct="1">
              <a:spcBef>
                <a:spcPts val="2400"/>
              </a:spcBef>
            </a:pPr>
            <a:r>
              <a:rPr lang="en-US" sz="2800" dirty="0" smtClean="0">
                <a:latin typeface="Trebuchet MS" pitchFamily="34" charset="0"/>
              </a:rPr>
              <a:t>NRC recognizes that licensees bear the primary responsibility for the safe use of nuclear materials while the NRC, as the regulator, must consider the importance of safety culture in its oversight programs</a:t>
            </a:r>
          </a:p>
          <a:p>
            <a:pPr eaLnBrk="1" hangingPunct="1">
              <a:spcBef>
                <a:spcPts val="2400"/>
              </a:spcBef>
            </a:pPr>
            <a:endParaRPr lang="en-US" dirty="0" smtClean="0">
              <a:latin typeface="Trebuchet MS" pitchFamily="34" charset="0"/>
            </a:endParaRPr>
          </a:p>
        </p:txBody>
      </p:sp>
      <p:pic>
        <p:nvPicPr>
          <p:cNvPr id="5"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74638"/>
            <a:ext cx="8534400" cy="1143000"/>
          </a:xfrm>
        </p:spPr>
        <p:txBody>
          <a:bodyPr/>
          <a:lstStyle/>
          <a:p>
            <a:r>
              <a:rPr lang="en-US" sz="3200" b="1" dirty="0" smtClean="0">
                <a:latin typeface="Trebuchet MS" pitchFamily="34" charset="0"/>
                <a:cs typeface="Arial" pitchFamily="34" charset="0"/>
              </a:rPr>
              <a:t>NRC Safety Culture Background</a:t>
            </a:r>
            <a:br>
              <a:rPr lang="en-US" sz="3200" b="1" dirty="0" smtClean="0">
                <a:latin typeface="Trebuchet MS" pitchFamily="34" charset="0"/>
                <a:cs typeface="Arial" pitchFamily="34" charset="0"/>
              </a:rPr>
            </a:br>
            <a:r>
              <a:rPr lang="en-US" sz="3200" b="1" dirty="0" smtClean="0">
                <a:latin typeface="Trebuchet MS" pitchFamily="34" charset="0"/>
                <a:cs typeface="Arial" pitchFamily="34" charset="0"/>
              </a:rPr>
              <a:t>Overview</a:t>
            </a:r>
            <a:endParaRPr lang="en-US" sz="3200" b="1" dirty="0">
              <a:latin typeface="Trebuchet MS" pitchFamily="34" charset="0"/>
              <a:cs typeface="Arial" pitchFamily="34" charset="0"/>
            </a:endParaRPr>
          </a:p>
        </p:txBody>
      </p:sp>
      <p:sp>
        <p:nvSpPr>
          <p:cNvPr id="5" name="Content Placeholder 4"/>
          <p:cNvSpPr>
            <a:spLocks noGrp="1"/>
          </p:cNvSpPr>
          <p:nvPr>
            <p:ph idx="1"/>
          </p:nvPr>
        </p:nvSpPr>
        <p:spPr>
          <a:xfrm>
            <a:off x="381000" y="1451976"/>
            <a:ext cx="8305800" cy="3733800"/>
          </a:xfrm>
        </p:spPr>
        <p:txBody>
          <a:bodyPr/>
          <a:lstStyle/>
          <a:p>
            <a:pPr>
              <a:spcBef>
                <a:spcPts val="1000"/>
              </a:spcBef>
            </a:pPr>
            <a:r>
              <a:rPr lang="en-US" sz="2800" dirty="0" smtClean="0">
                <a:latin typeface="Trebuchet MS" pitchFamily="34" charset="0"/>
                <a:cs typeface="Arial" pitchFamily="34" charset="0"/>
              </a:rPr>
              <a:t>1989: Conduct of Operations Policy Statement</a:t>
            </a:r>
          </a:p>
          <a:p>
            <a:pPr>
              <a:spcBef>
                <a:spcPts val="1000"/>
              </a:spcBef>
            </a:pPr>
            <a:r>
              <a:rPr lang="en-US" sz="2800" dirty="0" smtClean="0">
                <a:latin typeface="Trebuchet MS" pitchFamily="34" charset="0"/>
                <a:cs typeface="Arial" pitchFamily="34" charset="0"/>
              </a:rPr>
              <a:t>1996: Safety Conscious Work Environment (SCWE) Policy Statement</a:t>
            </a:r>
          </a:p>
          <a:p>
            <a:pPr>
              <a:spcBef>
                <a:spcPts val="1000"/>
              </a:spcBef>
            </a:pPr>
            <a:r>
              <a:rPr lang="en-US" sz="2800" dirty="0" smtClean="0">
                <a:latin typeface="Trebuchet MS" pitchFamily="34" charset="0"/>
                <a:cs typeface="Arial" pitchFamily="34" charset="0"/>
              </a:rPr>
              <a:t>2000: Reactor Oversight Process Implemented</a:t>
            </a:r>
          </a:p>
          <a:p>
            <a:pPr>
              <a:spcBef>
                <a:spcPts val="1000"/>
              </a:spcBef>
            </a:pPr>
            <a:r>
              <a:rPr lang="en-US" sz="2800" dirty="0" smtClean="0">
                <a:latin typeface="Trebuchet MS" pitchFamily="34" charset="0"/>
                <a:cs typeface="Arial" pitchFamily="34" charset="0"/>
              </a:rPr>
              <a:t>2006: Reactor Oversight Process Enhanced</a:t>
            </a:r>
          </a:p>
          <a:p>
            <a:pPr>
              <a:spcBef>
                <a:spcPts val="1000"/>
              </a:spcBef>
            </a:pPr>
            <a:r>
              <a:rPr lang="en-US" sz="2800" dirty="0" smtClean="0">
                <a:latin typeface="Trebuchet MS" pitchFamily="34" charset="0"/>
                <a:cs typeface="Arial" pitchFamily="34" charset="0"/>
              </a:rPr>
              <a:t>2008: Commission direction to develop a Safety Culture Policy Statement (SCPS)</a:t>
            </a:r>
          </a:p>
          <a:p>
            <a:pPr>
              <a:spcBef>
                <a:spcPts val="1000"/>
              </a:spcBef>
            </a:pPr>
            <a:r>
              <a:rPr lang="en-US" sz="2800" dirty="0" smtClean="0">
                <a:latin typeface="Trebuchet MS" pitchFamily="34" charset="0"/>
                <a:cs typeface="Arial" pitchFamily="34" charset="0"/>
              </a:rPr>
              <a:t>2009: Draft SCPS</a:t>
            </a:r>
          </a:p>
          <a:p>
            <a:pPr>
              <a:spcBef>
                <a:spcPts val="1000"/>
              </a:spcBef>
            </a:pPr>
            <a:r>
              <a:rPr lang="en-US" sz="2800" dirty="0" smtClean="0">
                <a:latin typeface="Trebuchet MS" pitchFamily="34" charset="0"/>
                <a:cs typeface="Arial" pitchFamily="34" charset="0"/>
              </a:rPr>
              <a:t>2011: Revised Draft SCPS</a:t>
            </a:r>
            <a:endParaRPr lang="en-US" sz="2800" dirty="0" smtClean="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pPr>
              <a:defRPr/>
            </a:pPr>
            <a:fld id="{BB861988-5B9B-4D43-827C-23F1DDCFCAEE}" type="slidenum">
              <a:rPr lang="en-US" smtClean="0"/>
              <a:pPr>
                <a:defRPr/>
              </a:pPr>
              <a:t>6</a:t>
            </a:fld>
            <a:endParaRPr lang="en-US" dirty="0"/>
          </a:p>
        </p:txBody>
      </p:sp>
      <p:pic>
        <p:nvPicPr>
          <p:cNvPr id="6"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74638"/>
            <a:ext cx="8534400" cy="1143000"/>
          </a:xfrm>
        </p:spPr>
        <p:txBody>
          <a:bodyPr/>
          <a:lstStyle/>
          <a:p>
            <a:r>
              <a:rPr lang="en-US" sz="3200" b="1" dirty="0" smtClean="0">
                <a:latin typeface="Trebuchet MS" pitchFamily="34" charset="0"/>
                <a:cs typeface="Arial" pitchFamily="34" charset="0"/>
              </a:rPr>
              <a:t>NRC Safety Culture Background</a:t>
            </a:r>
            <a:br>
              <a:rPr lang="en-US" sz="3200" b="1" dirty="0" smtClean="0">
                <a:latin typeface="Trebuchet MS" pitchFamily="34" charset="0"/>
                <a:cs typeface="Arial" pitchFamily="34" charset="0"/>
              </a:rPr>
            </a:br>
            <a:r>
              <a:rPr lang="en-US" sz="2800" b="1" dirty="0" smtClean="0">
                <a:latin typeface="Trebuchet MS" pitchFamily="34" charset="0"/>
                <a:cs typeface="Arial" pitchFamily="34" charset="0"/>
              </a:rPr>
              <a:t>1989: Conduct of Operations Policy Statement </a:t>
            </a:r>
            <a:endParaRPr lang="en-US" sz="3200" b="1" dirty="0">
              <a:latin typeface="Trebuchet MS" pitchFamily="34" charset="0"/>
              <a:cs typeface="Arial" pitchFamily="34" charset="0"/>
            </a:endParaRPr>
          </a:p>
        </p:txBody>
      </p:sp>
      <p:sp>
        <p:nvSpPr>
          <p:cNvPr id="5" name="Content Placeholder 4"/>
          <p:cNvSpPr>
            <a:spLocks noGrp="1"/>
          </p:cNvSpPr>
          <p:nvPr>
            <p:ph idx="1"/>
          </p:nvPr>
        </p:nvSpPr>
        <p:spPr>
          <a:xfrm>
            <a:off x="381000" y="1676400"/>
            <a:ext cx="8305800" cy="3733800"/>
          </a:xfrm>
        </p:spPr>
        <p:txBody>
          <a:bodyPr/>
          <a:lstStyle/>
          <a:p>
            <a:pPr>
              <a:spcBef>
                <a:spcPts val="1200"/>
              </a:spcBef>
            </a:pPr>
            <a:r>
              <a:rPr lang="en-US" sz="2800" dirty="0" smtClean="0">
                <a:latin typeface="Trebuchet MS" pitchFamily="34" charset="0"/>
                <a:cs typeface="Arial" pitchFamily="34" charset="0"/>
              </a:rPr>
              <a:t>Expectations for a Safety Culture:</a:t>
            </a:r>
          </a:p>
          <a:p>
            <a:pPr lvl="1">
              <a:spcBef>
                <a:spcPts val="1800"/>
              </a:spcBef>
            </a:pPr>
            <a:r>
              <a:rPr lang="en-US" sz="2400" dirty="0">
                <a:latin typeface="Trebuchet MS" pitchFamily="34" charset="0"/>
                <a:cs typeface="Arial" pitchFamily="34" charset="0"/>
              </a:rPr>
              <a:t>F</a:t>
            </a:r>
            <a:r>
              <a:rPr lang="en-US" sz="2400" dirty="0" smtClean="0">
                <a:latin typeface="Trebuchet MS" pitchFamily="34" charset="0"/>
                <a:cs typeface="Arial" pitchFamily="34" charset="0"/>
              </a:rPr>
              <a:t>ull attention to safety matters</a:t>
            </a:r>
          </a:p>
          <a:p>
            <a:pPr lvl="1">
              <a:spcBef>
                <a:spcPts val="1800"/>
              </a:spcBef>
            </a:pPr>
            <a:r>
              <a:rPr lang="en-US" sz="2400" dirty="0" smtClean="0">
                <a:latin typeface="Trebuchet MS" pitchFamily="34" charset="0"/>
                <a:cs typeface="Arial" pitchFamily="34" charset="0"/>
              </a:rPr>
              <a:t>Personal dedication and accountability of all individuals engaged in any activity which has a bearing on nuclear power plant safety</a:t>
            </a:r>
          </a:p>
          <a:p>
            <a:pPr lvl="1">
              <a:spcBef>
                <a:spcPts val="1800"/>
              </a:spcBef>
            </a:pPr>
            <a:r>
              <a:rPr lang="en-US" sz="2400" dirty="0" smtClean="0">
                <a:latin typeface="Trebuchet MS" pitchFamily="34" charset="0"/>
                <a:cs typeface="Arial" pitchFamily="34" charset="0"/>
              </a:rPr>
              <a:t>Management fosters the development of a ‘safety culture’ at each facility and promotes a professional working environment in the control room, and throughout the facility, that assures safe operations</a:t>
            </a:r>
          </a:p>
          <a:p>
            <a:pPr lvl="1">
              <a:spcBef>
                <a:spcPts val="1200"/>
              </a:spcBef>
            </a:pPr>
            <a:endParaRPr lang="en-US" sz="2400" dirty="0" smtClean="0">
              <a:latin typeface="Trebuchet MS" pitchFamily="34" charset="0"/>
              <a:cs typeface="Arial" pitchFamily="34" charset="0"/>
            </a:endParaRPr>
          </a:p>
          <a:p>
            <a:pPr marL="57150">
              <a:spcBef>
                <a:spcPts val="600"/>
              </a:spcBef>
            </a:pPr>
            <a:endParaRPr lang="en-US" sz="2000" dirty="0" smtClean="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pPr>
              <a:defRPr/>
            </a:pPr>
            <a:fld id="{BB861988-5B9B-4D43-827C-23F1DDCFCAEE}" type="slidenum">
              <a:rPr lang="en-US" smtClean="0"/>
              <a:pPr>
                <a:defRPr/>
              </a:pPr>
              <a:t>7</a:t>
            </a:fld>
            <a:endParaRPr lang="en-US" dirty="0"/>
          </a:p>
        </p:txBody>
      </p:sp>
      <p:pic>
        <p:nvPicPr>
          <p:cNvPr id="6"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457200"/>
            <a:ext cx="8534400" cy="1143000"/>
          </a:xfrm>
        </p:spPr>
        <p:txBody>
          <a:bodyPr/>
          <a:lstStyle/>
          <a:p>
            <a:r>
              <a:rPr lang="en-US" sz="3200" b="1" dirty="0" smtClean="0">
                <a:latin typeface="Trebuchet MS" pitchFamily="34" charset="0"/>
                <a:cs typeface="Arial" pitchFamily="34" charset="0"/>
              </a:rPr>
              <a:t>NRC Safety Culture Background </a:t>
            </a:r>
            <a:br>
              <a:rPr lang="en-US" sz="3200" b="1" dirty="0" smtClean="0">
                <a:latin typeface="Trebuchet MS" pitchFamily="34" charset="0"/>
                <a:cs typeface="Arial" pitchFamily="34" charset="0"/>
              </a:rPr>
            </a:br>
            <a:r>
              <a:rPr lang="en-US" sz="2800" b="1" dirty="0" smtClean="0">
                <a:latin typeface="Trebuchet MS" pitchFamily="34" charset="0"/>
                <a:cs typeface="Arial" pitchFamily="34" charset="0"/>
              </a:rPr>
              <a:t>1996: Safety Conscious Work Environment (SCWE) Policy Statement </a:t>
            </a:r>
            <a:endParaRPr lang="en-US" sz="3200" b="1" dirty="0">
              <a:latin typeface="Trebuchet MS" pitchFamily="34" charset="0"/>
              <a:cs typeface="Arial" pitchFamily="34" charset="0"/>
            </a:endParaRPr>
          </a:p>
        </p:txBody>
      </p:sp>
      <p:sp>
        <p:nvSpPr>
          <p:cNvPr id="5" name="Content Placeholder 4"/>
          <p:cNvSpPr>
            <a:spLocks noGrp="1"/>
          </p:cNvSpPr>
          <p:nvPr>
            <p:ph idx="1"/>
          </p:nvPr>
        </p:nvSpPr>
        <p:spPr>
          <a:xfrm>
            <a:off x="381000" y="2195460"/>
            <a:ext cx="8305800" cy="3733800"/>
          </a:xfrm>
        </p:spPr>
        <p:txBody>
          <a:bodyPr/>
          <a:lstStyle/>
          <a:p>
            <a:pPr>
              <a:spcBef>
                <a:spcPts val="1800"/>
              </a:spcBef>
            </a:pPr>
            <a:r>
              <a:rPr lang="en-US" sz="2800" dirty="0" smtClean="0">
                <a:latin typeface="Trebuchet MS" pitchFamily="34" charset="0"/>
                <a:cs typeface="Arial" pitchFamily="34" charset="0"/>
              </a:rPr>
              <a:t>Establish and maintain a SCWE</a:t>
            </a:r>
            <a:endParaRPr lang="en-US" sz="2400" dirty="0" smtClean="0">
              <a:latin typeface="Trebuchet MS" pitchFamily="34" charset="0"/>
              <a:cs typeface="Arial" pitchFamily="34" charset="0"/>
            </a:endParaRPr>
          </a:p>
          <a:p>
            <a:pPr>
              <a:spcBef>
                <a:spcPts val="1800"/>
              </a:spcBef>
            </a:pPr>
            <a:r>
              <a:rPr lang="en-US" sz="2800" dirty="0" smtClean="0">
                <a:latin typeface="Trebuchet MS" pitchFamily="34" charset="0"/>
                <a:cs typeface="Arial" pitchFamily="34" charset="0"/>
              </a:rPr>
              <a:t>Intended to assure the freedom of employees in the nuclear industry to raise safety concerns without fear of retaliation</a:t>
            </a:r>
          </a:p>
          <a:p>
            <a:pPr>
              <a:spcBef>
                <a:spcPts val="1800"/>
              </a:spcBef>
            </a:pPr>
            <a:r>
              <a:rPr lang="en-US" sz="2800" dirty="0" smtClean="0">
                <a:latin typeface="Trebuchet MS" pitchFamily="34" charset="0"/>
                <a:cs typeface="Arial" pitchFamily="34" charset="0"/>
              </a:rPr>
              <a:t>Applies to all NRC-regulated activities of licensees, contractors, and applicants</a:t>
            </a:r>
          </a:p>
          <a:p>
            <a:pPr lvl="1">
              <a:spcBef>
                <a:spcPts val="1800"/>
              </a:spcBef>
            </a:pPr>
            <a:endParaRPr lang="en-US" sz="2400" dirty="0" smtClean="0">
              <a:latin typeface="Trebuchet MS" pitchFamily="34" charset="0"/>
              <a:cs typeface="Arial" pitchFamily="34" charset="0"/>
            </a:endParaRPr>
          </a:p>
          <a:p>
            <a:pPr marL="57150">
              <a:spcBef>
                <a:spcPts val="1800"/>
              </a:spcBef>
            </a:pPr>
            <a:endParaRPr lang="en-US" sz="2000" dirty="0" smtClean="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pPr>
              <a:defRPr/>
            </a:pPr>
            <a:fld id="{BB861988-5B9B-4D43-827C-23F1DDCFCAEE}" type="slidenum">
              <a:rPr lang="en-US" smtClean="0"/>
              <a:pPr>
                <a:defRPr/>
              </a:pPr>
              <a:t>8</a:t>
            </a:fld>
            <a:endParaRPr lang="en-US" dirty="0"/>
          </a:p>
        </p:txBody>
      </p:sp>
      <p:pic>
        <p:nvPicPr>
          <p:cNvPr id="6"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74638"/>
            <a:ext cx="8534400" cy="1143000"/>
          </a:xfrm>
        </p:spPr>
        <p:txBody>
          <a:bodyPr/>
          <a:lstStyle/>
          <a:p>
            <a:r>
              <a:rPr lang="en-US" sz="3200" b="1" dirty="0" smtClean="0">
                <a:latin typeface="Trebuchet MS" pitchFamily="34" charset="0"/>
                <a:cs typeface="Arial" pitchFamily="34" charset="0"/>
              </a:rPr>
              <a:t>NRC Safety Culture Background </a:t>
            </a:r>
            <a:br>
              <a:rPr lang="en-US" sz="3200" b="1" dirty="0" smtClean="0">
                <a:latin typeface="Trebuchet MS" pitchFamily="34" charset="0"/>
                <a:cs typeface="Arial" pitchFamily="34" charset="0"/>
              </a:rPr>
            </a:br>
            <a:r>
              <a:rPr lang="en-US" sz="2800" b="1" dirty="0" smtClean="0">
                <a:latin typeface="Trebuchet MS" pitchFamily="34" charset="0"/>
                <a:cs typeface="Arial" pitchFamily="34" charset="0"/>
              </a:rPr>
              <a:t>2000: Reactor Oversight Process Implemented</a:t>
            </a:r>
            <a:endParaRPr lang="en-US" sz="3200" b="1" dirty="0">
              <a:latin typeface="Trebuchet MS" pitchFamily="34" charset="0"/>
              <a:cs typeface="Arial" pitchFamily="34" charset="0"/>
            </a:endParaRPr>
          </a:p>
        </p:txBody>
      </p:sp>
      <p:sp>
        <p:nvSpPr>
          <p:cNvPr id="5" name="Content Placeholder 4"/>
          <p:cNvSpPr>
            <a:spLocks noGrp="1"/>
          </p:cNvSpPr>
          <p:nvPr>
            <p:ph idx="1"/>
          </p:nvPr>
        </p:nvSpPr>
        <p:spPr>
          <a:xfrm>
            <a:off x="381000" y="1676400"/>
            <a:ext cx="8305800" cy="3733800"/>
          </a:xfrm>
        </p:spPr>
        <p:txBody>
          <a:bodyPr/>
          <a:lstStyle/>
          <a:p>
            <a:pPr>
              <a:spcBef>
                <a:spcPts val="1200"/>
              </a:spcBef>
            </a:pPr>
            <a:r>
              <a:rPr lang="en-US" sz="2800" dirty="0" smtClean="0">
                <a:latin typeface="Trebuchet MS" pitchFamily="34" charset="0"/>
                <a:cs typeface="Arial" pitchFamily="34" charset="0"/>
              </a:rPr>
              <a:t>Monitors the “Cornerstones” that are the basis of plant safety:</a:t>
            </a:r>
          </a:p>
          <a:p>
            <a:pPr lvl="1">
              <a:spcBef>
                <a:spcPts val="600"/>
              </a:spcBef>
            </a:pPr>
            <a:r>
              <a:rPr lang="en-US" sz="2400" dirty="0" smtClean="0">
                <a:latin typeface="Trebuchet MS" pitchFamily="34" charset="0"/>
                <a:cs typeface="Arial" pitchFamily="34" charset="0"/>
              </a:rPr>
              <a:t>Reactor safety</a:t>
            </a:r>
          </a:p>
          <a:p>
            <a:pPr lvl="1">
              <a:spcBef>
                <a:spcPts val="600"/>
              </a:spcBef>
            </a:pPr>
            <a:r>
              <a:rPr lang="en-US" sz="2400" dirty="0" smtClean="0">
                <a:latin typeface="Trebuchet MS" pitchFamily="34" charset="0"/>
                <a:cs typeface="Arial" pitchFamily="34" charset="0"/>
              </a:rPr>
              <a:t>Radiation safety</a:t>
            </a:r>
          </a:p>
          <a:p>
            <a:pPr lvl="1">
              <a:spcBef>
                <a:spcPts val="600"/>
              </a:spcBef>
            </a:pPr>
            <a:r>
              <a:rPr lang="en-US" sz="2400" dirty="0" smtClean="0">
                <a:latin typeface="Trebuchet MS" pitchFamily="34" charset="0"/>
                <a:cs typeface="Arial" pitchFamily="34" charset="0"/>
              </a:rPr>
              <a:t>Safeguards</a:t>
            </a:r>
          </a:p>
          <a:p>
            <a:pPr>
              <a:spcBef>
                <a:spcPts val="1200"/>
              </a:spcBef>
            </a:pPr>
            <a:r>
              <a:rPr lang="en-US" sz="2800" dirty="0" smtClean="0">
                <a:latin typeface="Trebuchet MS" pitchFamily="34" charset="0"/>
                <a:cs typeface="Arial" pitchFamily="34" charset="0"/>
              </a:rPr>
              <a:t>“Cross-Cutting” areas:</a:t>
            </a:r>
          </a:p>
          <a:p>
            <a:pPr lvl="1">
              <a:spcBef>
                <a:spcPts val="600"/>
              </a:spcBef>
            </a:pPr>
            <a:r>
              <a:rPr lang="en-US" sz="2400" dirty="0" smtClean="0">
                <a:latin typeface="Trebuchet MS" pitchFamily="34" charset="0"/>
                <a:cs typeface="Arial" pitchFamily="34" charset="0"/>
              </a:rPr>
              <a:t>Human performance</a:t>
            </a:r>
          </a:p>
          <a:p>
            <a:pPr lvl="1">
              <a:spcBef>
                <a:spcPts val="600"/>
              </a:spcBef>
            </a:pPr>
            <a:r>
              <a:rPr lang="en-US" sz="2400" dirty="0" smtClean="0">
                <a:latin typeface="Trebuchet MS" pitchFamily="34" charset="0"/>
                <a:cs typeface="Arial" pitchFamily="34" charset="0"/>
              </a:rPr>
              <a:t>SCWE</a:t>
            </a:r>
          </a:p>
          <a:p>
            <a:pPr lvl="1">
              <a:spcBef>
                <a:spcPts val="600"/>
              </a:spcBef>
            </a:pPr>
            <a:r>
              <a:rPr lang="en-US" sz="2400" dirty="0" smtClean="0">
                <a:latin typeface="Trebuchet MS" pitchFamily="34" charset="0"/>
                <a:cs typeface="Arial" pitchFamily="34" charset="0"/>
              </a:rPr>
              <a:t>Problem Identification and Resolution (PI</a:t>
            </a:r>
            <a:r>
              <a:rPr lang="en-US" sz="2400" dirty="0" smtClean="0">
                <a:latin typeface="Arial" pitchFamily="34" charset="0"/>
                <a:cs typeface="Arial" pitchFamily="34" charset="0"/>
              </a:rPr>
              <a:t>&amp;</a:t>
            </a:r>
            <a:r>
              <a:rPr lang="en-US" sz="2400" dirty="0" smtClean="0">
                <a:latin typeface="Trebuchet MS" pitchFamily="34" charset="0"/>
                <a:cs typeface="Arial" pitchFamily="34" charset="0"/>
              </a:rPr>
              <a:t>R) </a:t>
            </a:r>
          </a:p>
          <a:p>
            <a:pPr lvl="1">
              <a:spcBef>
                <a:spcPts val="1200"/>
              </a:spcBef>
            </a:pPr>
            <a:endParaRPr lang="en-US" sz="2400" dirty="0" smtClean="0">
              <a:latin typeface="Trebuchet MS" pitchFamily="34" charset="0"/>
              <a:cs typeface="Arial" pitchFamily="34" charset="0"/>
            </a:endParaRPr>
          </a:p>
          <a:p>
            <a:pPr marL="57150">
              <a:spcBef>
                <a:spcPts val="600"/>
              </a:spcBef>
            </a:pPr>
            <a:endParaRPr lang="en-US" sz="2000" dirty="0" smtClean="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pPr>
              <a:defRPr/>
            </a:pPr>
            <a:fld id="{BB861988-5B9B-4D43-827C-23F1DDCFCAEE}" type="slidenum">
              <a:rPr lang="en-US" smtClean="0"/>
              <a:pPr>
                <a:defRPr/>
              </a:pPr>
              <a:t>9</a:t>
            </a:fld>
            <a:endParaRPr lang="en-US" dirty="0"/>
          </a:p>
        </p:txBody>
      </p:sp>
      <p:pic>
        <p:nvPicPr>
          <p:cNvPr id="6" name="Picture 19" descr="9in-color-bl-nrc-logo"/>
          <p:cNvPicPr>
            <a:picLocks noChangeAspect="1" noChangeArrowheads="1"/>
          </p:cNvPicPr>
          <p:nvPr/>
        </p:nvPicPr>
        <p:blipFill>
          <a:blip r:embed="rId3" cstate="print"/>
          <a:srcRect/>
          <a:stretch>
            <a:fillRect/>
          </a:stretch>
        </p:blipFill>
        <p:spPr bwMode="auto">
          <a:xfrm>
            <a:off x="76200" y="6172200"/>
            <a:ext cx="1447800" cy="583371"/>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11411</TotalTime>
  <Words>2450</Words>
  <Application>Microsoft Macintosh PowerPoint</Application>
  <PresentationFormat>On-screen Show (4:3)</PresentationFormat>
  <Paragraphs>376</Paragraphs>
  <Slides>28</Slides>
  <Notes>28</Notes>
  <HiddenSlides>4</HiddenSlides>
  <MMClips>0</MMClips>
  <ScaleCrop>false</ScaleCrop>
  <HeadingPairs>
    <vt:vector size="4" baseType="variant">
      <vt:variant>
        <vt:lpstr>Theme</vt:lpstr>
      </vt:variant>
      <vt:variant>
        <vt:i4>3</vt:i4>
      </vt:variant>
      <vt:variant>
        <vt:lpstr>Slide Titles</vt:lpstr>
      </vt:variant>
      <vt:variant>
        <vt:i4>28</vt:i4>
      </vt:variant>
    </vt:vector>
  </HeadingPairs>
  <TitlesOfParts>
    <vt:vector size="31" baseType="lpstr">
      <vt:lpstr>Office Theme</vt:lpstr>
      <vt:lpstr>1_Custom Design</vt:lpstr>
      <vt:lpstr>Custom Design</vt:lpstr>
      <vt:lpstr>Proposed NRC Safety Culture Policy Statement</vt:lpstr>
      <vt:lpstr>Presentation Overview</vt:lpstr>
      <vt:lpstr>The U.S. NRC’s Mission</vt:lpstr>
      <vt:lpstr>NRC Scope of Regulatory Responsibility</vt:lpstr>
      <vt:lpstr>Importance of Safety Culture</vt:lpstr>
      <vt:lpstr>NRC Safety Culture Background Overview</vt:lpstr>
      <vt:lpstr>NRC Safety Culture Background 1989: Conduct of Operations Policy Statement </vt:lpstr>
      <vt:lpstr>NRC Safety Culture Background  1996: Safety Conscious Work Environment (SCWE) Policy Statement </vt:lpstr>
      <vt:lpstr>NRC Safety Culture Background  2000: Reactor Oversight Process Implemented</vt:lpstr>
      <vt:lpstr>NRC Safety Culture Background  2006: Reactor Oversight Process Enhanced</vt:lpstr>
      <vt:lpstr>NRC Safety Culture Background  2008: Commission Direction  (SRM-COMGBJ-08-0001A)</vt:lpstr>
      <vt:lpstr>NRC Safety Culture Background  2009: Further Commission Direction  (SRM-SECY-09-0075)</vt:lpstr>
      <vt:lpstr>Draft Safety Culture Policy Statement Timeline</vt:lpstr>
      <vt:lpstr>Draft Safety Culture Policy Statement Timeline</vt:lpstr>
      <vt:lpstr>Outreach Activities</vt:lpstr>
      <vt:lpstr>Proposed Statement of Policy</vt:lpstr>
      <vt:lpstr>Safety Culture Policy Statement: Requirement or Expectation?</vt:lpstr>
      <vt:lpstr>Proposed Statement of Policy</vt:lpstr>
      <vt:lpstr>Applicability to Agreement States</vt:lpstr>
      <vt:lpstr>Proposed Safety Culture Definition </vt:lpstr>
      <vt:lpstr>Proposed Preamble</vt:lpstr>
      <vt:lpstr>Proposed Safety Culture Traits</vt:lpstr>
      <vt:lpstr>Tiers for Development of the Policy Statement</vt:lpstr>
      <vt:lpstr>“Leadership” Trait Exercise Example of Tier 3 </vt:lpstr>
      <vt:lpstr>Current Status</vt:lpstr>
      <vt:lpstr>NRC: Next Steps (Projected)</vt:lpstr>
      <vt:lpstr>Today’s Question:  What’s the relationship between Safety Culture and Radiation Protection Culture?</vt:lpstr>
      <vt:lpstr>Resources</vt:lpstr>
    </vt:vector>
  </TitlesOfParts>
  <Company>Admin Admin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 Admin</dc:creator>
  <cp:lastModifiedBy>Eric Fries</cp:lastModifiedBy>
  <cp:revision>634</cp:revision>
  <cp:lastPrinted>2011-02-06T01:36:19Z</cp:lastPrinted>
  <dcterms:created xsi:type="dcterms:W3CDTF">2006-11-17T15:30:46Z</dcterms:created>
  <dcterms:modified xsi:type="dcterms:W3CDTF">2011-02-10T12:41:23Z</dcterms:modified>
</cp:coreProperties>
</file>